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diagrams/data1.xml" ContentType="application/vnd.openxmlformats-officedocument.drawingml.diagramData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12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4.xml" ContentType="application/vnd.openxmlformats-officedocument.presentationml.tag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ags/tag3.xml" ContentType="application/vnd.openxmlformats-officedocument.presentationml.tags+xml"/>
  <Override PartName="/ppt/revisionInfo.xml" ContentType="application/vnd.ms-powerpoint.revisioninfo+xml"/>
  <Override PartName="/ppt/tags/tag5.xml" ContentType="application/vnd.openxmlformats-officedocument.presentationml.tags+xml"/>
  <Override PartName="/ppt/tags/tag2.xml" ContentType="application/vnd.openxmlformats-officedocument.presentationml.tag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7"/>
  </p:notesMasterIdLst>
  <p:sldIdLst>
    <p:sldId id="270" r:id="rId5"/>
    <p:sldId id="271" r:id="rId6"/>
    <p:sldId id="269" r:id="rId7"/>
    <p:sldId id="257" r:id="rId8"/>
    <p:sldId id="258" r:id="rId9"/>
    <p:sldId id="259" r:id="rId10"/>
    <p:sldId id="260" r:id="rId11"/>
    <p:sldId id="263" r:id="rId12"/>
    <p:sldId id="264" r:id="rId13"/>
    <p:sldId id="272" r:id="rId14"/>
    <p:sldId id="267" r:id="rId15"/>
    <p:sldId id="268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F3DF"/>
    <a:srgbClr val="FF3300"/>
    <a:srgbClr val="ECF5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8988763-953F-4049-B986-2CDBB5AE8D5F}" v="1" dt="2020-09-07T04:30:53.1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82959"/>
  </p:normalViewPr>
  <p:slideViewPr>
    <p:cSldViewPr snapToGrid="0">
      <p:cViewPr varScale="1">
        <p:scale>
          <a:sx n="111" d="100"/>
          <a:sy n="111" d="100"/>
        </p:scale>
        <p:origin x="55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95A9291-8163-4D12-94E0-4D481BCF341A}" type="doc">
      <dgm:prSet loTypeId="urn:microsoft.com/office/officeart/2008/layout/VerticalCurvedList" loCatId="list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DC46F18A-45CD-4C0C-AE0E-2479F51892DE}">
      <dgm:prSet phldrT="[Text]"/>
      <dgm:spPr/>
      <dgm:t>
        <a:bodyPr/>
        <a:lstStyle/>
        <a:p>
          <a:r>
            <a:rPr lang="en-US"/>
            <a:t>Assess patient for suitability</a:t>
          </a:r>
          <a:endParaRPr lang="en-GB"/>
        </a:p>
      </dgm:t>
    </dgm:pt>
    <dgm:pt modelId="{A016E717-2BC0-4A1B-871D-7A30E78734A3}" type="parTrans" cxnId="{EEDC9342-03BC-4D05-A9B9-316E98233864}">
      <dgm:prSet/>
      <dgm:spPr/>
      <dgm:t>
        <a:bodyPr/>
        <a:lstStyle/>
        <a:p>
          <a:endParaRPr lang="en-GB"/>
        </a:p>
      </dgm:t>
    </dgm:pt>
    <dgm:pt modelId="{5BE03A12-8330-4E45-8BC2-DC48DDDA57F6}" type="sibTrans" cxnId="{EEDC9342-03BC-4D05-A9B9-316E98233864}">
      <dgm:prSet/>
      <dgm:spPr/>
      <dgm:t>
        <a:bodyPr/>
        <a:lstStyle/>
        <a:p>
          <a:endParaRPr lang="en-GB"/>
        </a:p>
      </dgm:t>
    </dgm:pt>
    <dgm:pt modelId="{D3D14DBB-6ED2-4E3F-9F4D-2FECBCFEAEB7}">
      <dgm:prSet phldrT="[Text]"/>
      <dgm:spPr/>
      <dgm:t>
        <a:bodyPr/>
        <a:lstStyle/>
        <a:p>
          <a:r>
            <a:rPr lang="en-US"/>
            <a:t>Provide all resources, information &amp; documentation templates to the AP and Pharmacist</a:t>
          </a:r>
          <a:endParaRPr lang="en-GB"/>
        </a:p>
      </dgm:t>
    </dgm:pt>
    <dgm:pt modelId="{62ACF7A9-D9E0-4310-8641-BF8612F01EE7}" type="parTrans" cxnId="{5FCC4571-6515-43C1-9C4C-550FCA47A0EC}">
      <dgm:prSet/>
      <dgm:spPr/>
      <dgm:t>
        <a:bodyPr/>
        <a:lstStyle/>
        <a:p>
          <a:endParaRPr lang="en-GB"/>
        </a:p>
      </dgm:t>
    </dgm:pt>
    <dgm:pt modelId="{D5012004-6203-4BED-8B37-5D6ABF904B8B}" type="sibTrans" cxnId="{5FCC4571-6515-43C1-9C4C-550FCA47A0EC}">
      <dgm:prSet/>
      <dgm:spPr/>
      <dgm:t>
        <a:bodyPr/>
        <a:lstStyle/>
        <a:p>
          <a:endParaRPr lang="en-GB"/>
        </a:p>
      </dgm:t>
    </dgm:pt>
    <dgm:pt modelId="{29D2BDC2-BD2B-4462-83A4-161478F831B4}">
      <dgm:prSet phldrT="[Text]"/>
      <dgm:spPr/>
      <dgm:t>
        <a:bodyPr/>
        <a:lstStyle/>
        <a:p>
          <a:r>
            <a:rPr lang="en-US"/>
            <a:t>Liaise with and support AP in patient’s ongoing care</a:t>
          </a:r>
          <a:endParaRPr lang="en-GB"/>
        </a:p>
      </dgm:t>
    </dgm:pt>
    <dgm:pt modelId="{4C118F15-EE63-4C6F-8542-03E7244ABFBB}" type="parTrans" cxnId="{63E2CF2D-2AB6-4111-9CE3-1920EF95F0DD}">
      <dgm:prSet/>
      <dgm:spPr/>
      <dgm:t>
        <a:bodyPr/>
        <a:lstStyle/>
        <a:p>
          <a:endParaRPr lang="en-GB"/>
        </a:p>
      </dgm:t>
    </dgm:pt>
    <dgm:pt modelId="{A2CB3800-8A66-49F2-B0DC-7FA22368A505}" type="sibTrans" cxnId="{63E2CF2D-2AB6-4111-9CE3-1920EF95F0DD}">
      <dgm:prSet/>
      <dgm:spPr/>
      <dgm:t>
        <a:bodyPr/>
        <a:lstStyle/>
        <a:p>
          <a:endParaRPr lang="en-GB"/>
        </a:p>
      </dgm:t>
    </dgm:pt>
    <dgm:pt modelId="{E56FE076-CC00-49ED-87A5-B73F12008951}">
      <dgm:prSet/>
      <dgm:spPr/>
      <dgm:t>
        <a:bodyPr/>
        <a:lstStyle/>
        <a:p>
          <a:endParaRPr lang="en-GB"/>
        </a:p>
      </dgm:t>
    </dgm:pt>
    <dgm:pt modelId="{07E173F0-E166-41E8-8B69-F635B58A6391}" type="parTrans" cxnId="{61306A82-C037-4F0A-B5A1-42BD6F261166}">
      <dgm:prSet/>
      <dgm:spPr/>
      <dgm:t>
        <a:bodyPr/>
        <a:lstStyle/>
        <a:p>
          <a:endParaRPr lang="en-GB"/>
        </a:p>
      </dgm:t>
    </dgm:pt>
    <dgm:pt modelId="{27AC828F-18F6-4C53-9E4F-2EEF54163F4D}" type="sibTrans" cxnId="{61306A82-C037-4F0A-B5A1-42BD6F261166}">
      <dgm:prSet/>
      <dgm:spPr/>
      <dgm:t>
        <a:bodyPr/>
        <a:lstStyle/>
        <a:p>
          <a:endParaRPr lang="en-GB"/>
        </a:p>
      </dgm:t>
    </dgm:pt>
    <dgm:pt modelId="{0CF4C4FB-98C1-4266-8578-29D95DD6E129}" type="pres">
      <dgm:prSet presAssocID="{E95A9291-8163-4D12-94E0-4D481BCF341A}" presName="Name0" presStyleCnt="0">
        <dgm:presLayoutVars>
          <dgm:chMax val="7"/>
          <dgm:chPref val="7"/>
          <dgm:dir/>
        </dgm:presLayoutVars>
      </dgm:prSet>
      <dgm:spPr/>
    </dgm:pt>
    <dgm:pt modelId="{77550FA0-589C-48C5-A625-6319FA472990}" type="pres">
      <dgm:prSet presAssocID="{E95A9291-8163-4D12-94E0-4D481BCF341A}" presName="Name1" presStyleCnt="0"/>
      <dgm:spPr/>
    </dgm:pt>
    <dgm:pt modelId="{E73C7188-D7A7-4D0A-A0FF-D162614F28AE}" type="pres">
      <dgm:prSet presAssocID="{E95A9291-8163-4D12-94E0-4D481BCF341A}" presName="cycle" presStyleCnt="0"/>
      <dgm:spPr/>
    </dgm:pt>
    <dgm:pt modelId="{97930AC7-6CC4-4068-9BC7-A6EF7DBB706C}" type="pres">
      <dgm:prSet presAssocID="{E95A9291-8163-4D12-94E0-4D481BCF341A}" presName="srcNode" presStyleLbl="node1" presStyleIdx="0" presStyleCnt="4"/>
      <dgm:spPr/>
    </dgm:pt>
    <dgm:pt modelId="{CC591DBA-E666-4CBC-BE74-0C140526AD6D}" type="pres">
      <dgm:prSet presAssocID="{E95A9291-8163-4D12-94E0-4D481BCF341A}" presName="conn" presStyleLbl="parChTrans1D2" presStyleIdx="0" presStyleCnt="1"/>
      <dgm:spPr/>
    </dgm:pt>
    <dgm:pt modelId="{D58ECFA7-2CE3-454D-ACED-FFFE31DF831A}" type="pres">
      <dgm:prSet presAssocID="{E95A9291-8163-4D12-94E0-4D481BCF341A}" presName="extraNode" presStyleLbl="node1" presStyleIdx="0" presStyleCnt="4"/>
      <dgm:spPr/>
    </dgm:pt>
    <dgm:pt modelId="{665DF962-7372-417C-9A4F-276E6A8A9B88}" type="pres">
      <dgm:prSet presAssocID="{E95A9291-8163-4D12-94E0-4D481BCF341A}" presName="dstNode" presStyleLbl="node1" presStyleIdx="0" presStyleCnt="4"/>
      <dgm:spPr/>
    </dgm:pt>
    <dgm:pt modelId="{A977FB7A-9483-43CC-AFA0-9E6C9540C504}" type="pres">
      <dgm:prSet presAssocID="{DC46F18A-45CD-4C0C-AE0E-2479F51892DE}" presName="text_1" presStyleLbl="node1" presStyleIdx="0" presStyleCnt="4">
        <dgm:presLayoutVars>
          <dgm:bulletEnabled val="1"/>
        </dgm:presLayoutVars>
      </dgm:prSet>
      <dgm:spPr/>
    </dgm:pt>
    <dgm:pt modelId="{36CCB5AE-50D1-475C-8066-E4F619FDC43E}" type="pres">
      <dgm:prSet presAssocID="{DC46F18A-45CD-4C0C-AE0E-2479F51892DE}" presName="accent_1" presStyleCnt="0"/>
      <dgm:spPr/>
    </dgm:pt>
    <dgm:pt modelId="{5B28CD8F-D4D5-48A1-B8B7-44E3855BF9DC}" type="pres">
      <dgm:prSet presAssocID="{DC46F18A-45CD-4C0C-AE0E-2479F51892DE}" presName="accentRepeatNode" presStyleLbl="solidFgAcc1" presStyleIdx="0" presStyleCnt="4" custLinFactNeighborX="2328"/>
      <dgm:spPr/>
    </dgm:pt>
    <dgm:pt modelId="{F0C7AEFB-CD68-40AE-92B3-6207674F050A}" type="pres">
      <dgm:prSet presAssocID="{E56FE076-CC00-49ED-87A5-B73F12008951}" presName="text_2" presStyleLbl="node1" presStyleIdx="1" presStyleCnt="4">
        <dgm:presLayoutVars>
          <dgm:bulletEnabled val="1"/>
        </dgm:presLayoutVars>
      </dgm:prSet>
      <dgm:spPr/>
    </dgm:pt>
    <dgm:pt modelId="{B6F1A637-671D-46F1-B9B7-523B36EFDC43}" type="pres">
      <dgm:prSet presAssocID="{E56FE076-CC00-49ED-87A5-B73F12008951}" presName="accent_2" presStyleCnt="0"/>
      <dgm:spPr/>
    </dgm:pt>
    <dgm:pt modelId="{74F8D76C-DF29-42F3-90BA-068245558A25}" type="pres">
      <dgm:prSet presAssocID="{E56FE076-CC00-49ED-87A5-B73F12008951}" presName="accentRepeatNode" presStyleLbl="solidFgAcc1" presStyleIdx="1" presStyleCnt="4"/>
      <dgm:spPr/>
    </dgm:pt>
    <dgm:pt modelId="{9FF0F78D-D5E7-4937-9A82-702076B2198A}" type="pres">
      <dgm:prSet presAssocID="{D3D14DBB-6ED2-4E3F-9F4D-2FECBCFEAEB7}" presName="text_3" presStyleLbl="node1" presStyleIdx="2" presStyleCnt="4">
        <dgm:presLayoutVars>
          <dgm:bulletEnabled val="1"/>
        </dgm:presLayoutVars>
      </dgm:prSet>
      <dgm:spPr/>
    </dgm:pt>
    <dgm:pt modelId="{05787A64-4B66-46C3-8961-54D8795E539F}" type="pres">
      <dgm:prSet presAssocID="{D3D14DBB-6ED2-4E3F-9F4D-2FECBCFEAEB7}" presName="accent_3" presStyleCnt="0"/>
      <dgm:spPr/>
    </dgm:pt>
    <dgm:pt modelId="{A235B876-608D-4E21-B59F-F2F9244CB3C9}" type="pres">
      <dgm:prSet presAssocID="{D3D14DBB-6ED2-4E3F-9F4D-2FECBCFEAEB7}" presName="accentRepeatNode" presStyleLbl="solidFgAcc1" presStyleIdx="2" presStyleCnt="4"/>
      <dgm:spPr/>
    </dgm:pt>
    <dgm:pt modelId="{91F735C9-760A-4853-A26F-21FCEE2128EB}" type="pres">
      <dgm:prSet presAssocID="{29D2BDC2-BD2B-4462-83A4-161478F831B4}" presName="text_4" presStyleLbl="node1" presStyleIdx="3" presStyleCnt="4">
        <dgm:presLayoutVars>
          <dgm:bulletEnabled val="1"/>
        </dgm:presLayoutVars>
      </dgm:prSet>
      <dgm:spPr/>
    </dgm:pt>
    <dgm:pt modelId="{18DEB040-C733-422C-9499-46016541FD64}" type="pres">
      <dgm:prSet presAssocID="{29D2BDC2-BD2B-4462-83A4-161478F831B4}" presName="accent_4" presStyleCnt="0"/>
      <dgm:spPr/>
    </dgm:pt>
    <dgm:pt modelId="{B9EAEABE-9E65-4DF7-9A1F-64C58FE6B350}" type="pres">
      <dgm:prSet presAssocID="{29D2BDC2-BD2B-4462-83A4-161478F831B4}" presName="accentRepeatNode" presStyleLbl="solidFgAcc1" presStyleIdx="3" presStyleCnt="4"/>
      <dgm:spPr/>
    </dgm:pt>
  </dgm:ptLst>
  <dgm:cxnLst>
    <dgm:cxn modelId="{0D4C9607-B5A7-4AE8-8DFD-87435E8C499F}" type="presOf" srcId="{E56FE076-CC00-49ED-87A5-B73F12008951}" destId="{F0C7AEFB-CD68-40AE-92B3-6207674F050A}" srcOrd="0" destOrd="0" presId="urn:microsoft.com/office/officeart/2008/layout/VerticalCurvedList"/>
    <dgm:cxn modelId="{63E2CF2D-2AB6-4111-9CE3-1920EF95F0DD}" srcId="{E95A9291-8163-4D12-94E0-4D481BCF341A}" destId="{29D2BDC2-BD2B-4462-83A4-161478F831B4}" srcOrd="3" destOrd="0" parTransId="{4C118F15-EE63-4C6F-8542-03E7244ABFBB}" sibTransId="{A2CB3800-8A66-49F2-B0DC-7FA22368A505}"/>
    <dgm:cxn modelId="{DE7D7D38-4FE7-4570-A7F3-73A36DDBA7D3}" type="presOf" srcId="{DC46F18A-45CD-4C0C-AE0E-2479F51892DE}" destId="{A977FB7A-9483-43CC-AFA0-9E6C9540C504}" srcOrd="0" destOrd="0" presId="urn:microsoft.com/office/officeart/2008/layout/VerticalCurvedList"/>
    <dgm:cxn modelId="{7E9AA13B-795A-493B-8938-B160F71FE426}" type="presOf" srcId="{E95A9291-8163-4D12-94E0-4D481BCF341A}" destId="{0CF4C4FB-98C1-4266-8578-29D95DD6E129}" srcOrd="0" destOrd="0" presId="urn:microsoft.com/office/officeart/2008/layout/VerticalCurvedList"/>
    <dgm:cxn modelId="{201DEC61-45A6-497A-AC6F-EE35A88265A2}" type="presOf" srcId="{29D2BDC2-BD2B-4462-83A4-161478F831B4}" destId="{91F735C9-760A-4853-A26F-21FCEE2128EB}" srcOrd="0" destOrd="0" presId="urn:microsoft.com/office/officeart/2008/layout/VerticalCurvedList"/>
    <dgm:cxn modelId="{EEDC9342-03BC-4D05-A9B9-316E98233864}" srcId="{E95A9291-8163-4D12-94E0-4D481BCF341A}" destId="{DC46F18A-45CD-4C0C-AE0E-2479F51892DE}" srcOrd="0" destOrd="0" parTransId="{A016E717-2BC0-4A1B-871D-7A30E78734A3}" sibTransId="{5BE03A12-8330-4E45-8BC2-DC48DDDA57F6}"/>
    <dgm:cxn modelId="{5FCC4571-6515-43C1-9C4C-550FCA47A0EC}" srcId="{E95A9291-8163-4D12-94E0-4D481BCF341A}" destId="{D3D14DBB-6ED2-4E3F-9F4D-2FECBCFEAEB7}" srcOrd="2" destOrd="0" parTransId="{62ACF7A9-D9E0-4310-8641-BF8612F01EE7}" sibTransId="{D5012004-6203-4BED-8B37-5D6ABF904B8B}"/>
    <dgm:cxn modelId="{85FDDA52-6653-48B7-B498-8B2EF0701D64}" type="presOf" srcId="{D3D14DBB-6ED2-4E3F-9F4D-2FECBCFEAEB7}" destId="{9FF0F78D-D5E7-4937-9A82-702076B2198A}" srcOrd="0" destOrd="0" presId="urn:microsoft.com/office/officeart/2008/layout/VerticalCurvedList"/>
    <dgm:cxn modelId="{18663158-4B54-42A7-865C-70C288577268}" type="presOf" srcId="{5BE03A12-8330-4E45-8BC2-DC48DDDA57F6}" destId="{CC591DBA-E666-4CBC-BE74-0C140526AD6D}" srcOrd="0" destOrd="0" presId="urn:microsoft.com/office/officeart/2008/layout/VerticalCurvedList"/>
    <dgm:cxn modelId="{61306A82-C037-4F0A-B5A1-42BD6F261166}" srcId="{E95A9291-8163-4D12-94E0-4D481BCF341A}" destId="{E56FE076-CC00-49ED-87A5-B73F12008951}" srcOrd="1" destOrd="0" parTransId="{07E173F0-E166-41E8-8B69-F635B58A6391}" sibTransId="{27AC828F-18F6-4C53-9E4F-2EEF54163F4D}"/>
    <dgm:cxn modelId="{4B232D57-CC72-4720-800E-36A8A980622F}" type="presParOf" srcId="{0CF4C4FB-98C1-4266-8578-29D95DD6E129}" destId="{77550FA0-589C-48C5-A625-6319FA472990}" srcOrd="0" destOrd="0" presId="urn:microsoft.com/office/officeart/2008/layout/VerticalCurvedList"/>
    <dgm:cxn modelId="{02A6395C-69D5-4799-991F-E5F66E827245}" type="presParOf" srcId="{77550FA0-589C-48C5-A625-6319FA472990}" destId="{E73C7188-D7A7-4D0A-A0FF-D162614F28AE}" srcOrd="0" destOrd="0" presId="urn:microsoft.com/office/officeart/2008/layout/VerticalCurvedList"/>
    <dgm:cxn modelId="{B7F7E219-46A5-4D49-BA88-CE0D8BA5E22E}" type="presParOf" srcId="{E73C7188-D7A7-4D0A-A0FF-D162614F28AE}" destId="{97930AC7-6CC4-4068-9BC7-A6EF7DBB706C}" srcOrd="0" destOrd="0" presId="urn:microsoft.com/office/officeart/2008/layout/VerticalCurvedList"/>
    <dgm:cxn modelId="{01872603-D3C4-43D8-A822-425923B6391A}" type="presParOf" srcId="{E73C7188-D7A7-4D0A-A0FF-D162614F28AE}" destId="{CC591DBA-E666-4CBC-BE74-0C140526AD6D}" srcOrd="1" destOrd="0" presId="urn:microsoft.com/office/officeart/2008/layout/VerticalCurvedList"/>
    <dgm:cxn modelId="{5758701B-2998-4EF9-84B8-C36E2469273F}" type="presParOf" srcId="{E73C7188-D7A7-4D0A-A0FF-D162614F28AE}" destId="{D58ECFA7-2CE3-454D-ACED-FFFE31DF831A}" srcOrd="2" destOrd="0" presId="urn:microsoft.com/office/officeart/2008/layout/VerticalCurvedList"/>
    <dgm:cxn modelId="{E379E7B2-FBA5-42B1-AD32-B29D1863AE28}" type="presParOf" srcId="{E73C7188-D7A7-4D0A-A0FF-D162614F28AE}" destId="{665DF962-7372-417C-9A4F-276E6A8A9B88}" srcOrd="3" destOrd="0" presId="urn:microsoft.com/office/officeart/2008/layout/VerticalCurvedList"/>
    <dgm:cxn modelId="{F37807DC-A9C3-44D5-A764-5A25EDF9F36A}" type="presParOf" srcId="{77550FA0-589C-48C5-A625-6319FA472990}" destId="{A977FB7A-9483-43CC-AFA0-9E6C9540C504}" srcOrd="1" destOrd="0" presId="urn:microsoft.com/office/officeart/2008/layout/VerticalCurvedList"/>
    <dgm:cxn modelId="{CFC91666-752C-4FA4-8BC3-205F88F34704}" type="presParOf" srcId="{77550FA0-589C-48C5-A625-6319FA472990}" destId="{36CCB5AE-50D1-475C-8066-E4F619FDC43E}" srcOrd="2" destOrd="0" presId="urn:microsoft.com/office/officeart/2008/layout/VerticalCurvedList"/>
    <dgm:cxn modelId="{32B88D68-F4A1-467D-8528-245150492DB1}" type="presParOf" srcId="{36CCB5AE-50D1-475C-8066-E4F619FDC43E}" destId="{5B28CD8F-D4D5-48A1-B8B7-44E3855BF9DC}" srcOrd="0" destOrd="0" presId="urn:microsoft.com/office/officeart/2008/layout/VerticalCurvedList"/>
    <dgm:cxn modelId="{97A452E8-16BA-43DC-951B-4AE68AC842AA}" type="presParOf" srcId="{77550FA0-589C-48C5-A625-6319FA472990}" destId="{F0C7AEFB-CD68-40AE-92B3-6207674F050A}" srcOrd="3" destOrd="0" presId="urn:microsoft.com/office/officeart/2008/layout/VerticalCurvedList"/>
    <dgm:cxn modelId="{B5C4D342-C79A-4BC4-A9A5-E2FE2B67064F}" type="presParOf" srcId="{77550FA0-589C-48C5-A625-6319FA472990}" destId="{B6F1A637-671D-46F1-B9B7-523B36EFDC43}" srcOrd="4" destOrd="0" presId="urn:microsoft.com/office/officeart/2008/layout/VerticalCurvedList"/>
    <dgm:cxn modelId="{62EF9FF3-3F65-4306-BA52-F246023E37E2}" type="presParOf" srcId="{B6F1A637-671D-46F1-B9B7-523B36EFDC43}" destId="{74F8D76C-DF29-42F3-90BA-068245558A25}" srcOrd="0" destOrd="0" presId="urn:microsoft.com/office/officeart/2008/layout/VerticalCurvedList"/>
    <dgm:cxn modelId="{A360C81C-AB45-4F72-B01E-531A24BF5F74}" type="presParOf" srcId="{77550FA0-589C-48C5-A625-6319FA472990}" destId="{9FF0F78D-D5E7-4937-9A82-702076B2198A}" srcOrd="5" destOrd="0" presId="urn:microsoft.com/office/officeart/2008/layout/VerticalCurvedList"/>
    <dgm:cxn modelId="{2B702D51-DB51-4B36-BE84-998F173A8DB3}" type="presParOf" srcId="{77550FA0-589C-48C5-A625-6319FA472990}" destId="{05787A64-4B66-46C3-8961-54D8795E539F}" srcOrd="6" destOrd="0" presId="urn:microsoft.com/office/officeart/2008/layout/VerticalCurvedList"/>
    <dgm:cxn modelId="{B80D11F6-8092-44E3-84E3-0024DCADCB4A}" type="presParOf" srcId="{05787A64-4B66-46C3-8961-54D8795E539F}" destId="{A235B876-608D-4E21-B59F-F2F9244CB3C9}" srcOrd="0" destOrd="0" presId="urn:microsoft.com/office/officeart/2008/layout/VerticalCurvedList"/>
    <dgm:cxn modelId="{90664B45-32F8-475E-92E9-F40D368E155E}" type="presParOf" srcId="{77550FA0-589C-48C5-A625-6319FA472990}" destId="{91F735C9-760A-4853-A26F-21FCEE2128EB}" srcOrd="7" destOrd="0" presId="urn:microsoft.com/office/officeart/2008/layout/VerticalCurvedList"/>
    <dgm:cxn modelId="{B0A1C3B7-3F0E-42C6-B450-277A02E2F85F}" type="presParOf" srcId="{77550FA0-589C-48C5-A625-6319FA472990}" destId="{18DEB040-C733-422C-9499-46016541FD64}" srcOrd="8" destOrd="0" presId="urn:microsoft.com/office/officeart/2008/layout/VerticalCurvedList"/>
    <dgm:cxn modelId="{DB19064A-DE38-46B8-86BA-C5553F56C15E}" type="presParOf" srcId="{18DEB040-C733-422C-9499-46016541FD64}" destId="{B9EAEABE-9E65-4DF7-9A1F-64C58FE6B35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591DBA-E666-4CBC-BE74-0C140526AD6D}">
      <dsp:nvSpPr>
        <dsp:cNvPr id="0" name=""/>
        <dsp:cNvSpPr/>
      </dsp:nvSpPr>
      <dsp:spPr>
        <a:xfrm>
          <a:off x="-6126981" y="-937410"/>
          <a:ext cx="7293488" cy="7293488"/>
        </a:xfrm>
        <a:prstGeom prst="blockArc">
          <a:avLst>
            <a:gd name="adj1" fmla="val 18900000"/>
            <a:gd name="adj2" fmla="val 2700000"/>
            <a:gd name="adj3" fmla="val 296"/>
          </a:avLst>
        </a:pr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77FB7A-9483-43CC-AFA0-9E6C9540C504}">
      <dsp:nvSpPr>
        <dsp:cNvPr id="0" name=""/>
        <dsp:cNvSpPr/>
      </dsp:nvSpPr>
      <dsp:spPr>
        <a:xfrm>
          <a:off x="610504" y="416587"/>
          <a:ext cx="7440913" cy="833607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1676" tIns="58420" rIns="58420" bIns="5842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Assess patient for suitability</a:t>
          </a:r>
          <a:endParaRPr lang="en-GB" sz="2300" kern="1200"/>
        </a:p>
      </dsp:txBody>
      <dsp:txXfrm>
        <a:off x="610504" y="416587"/>
        <a:ext cx="7440913" cy="833607"/>
      </dsp:txXfrm>
    </dsp:sp>
    <dsp:sp modelId="{5B28CD8F-D4D5-48A1-B8B7-44E3855BF9DC}">
      <dsp:nvSpPr>
        <dsp:cNvPr id="0" name=""/>
        <dsp:cNvSpPr/>
      </dsp:nvSpPr>
      <dsp:spPr>
        <a:xfrm>
          <a:off x="113758" y="312386"/>
          <a:ext cx="1042009" cy="1042009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C7AEFB-CD68-40AE-92B3-6207674F050A}">
      <dsp:nvSpPr>
        <dsp:cNvPr id="0" name=""/>
        <dsp:cNvSpPr/>
      </dsp:nvSpPr>
      <dsp:spPr>
        <a:xfrm>
          <a:off x="1088431" y="1667215"/>
          <a:ext cx="6962986" cy="833607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1676" tIns="58420" rIns="58420" bIns="5842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300" kern="1200"/>
        </a:p>
      </dsp:txBody>
      <dsp:txXfrm>
        <a:off x="1088431" y="1667215"/>
        <a:ext cx="6962986" cy="833607"/>
      </dsp:txXfrm>
    </dsp:sp>
    <dsp:sp modelId="{74F8D76C-DF29-42F3-90BA-068245558A25}">
      <dsp:nvSpPr>
        <dsp:cNvPr id="0" name=""/>
        <dsp:cNvSpPr/>
      </dsp:nvSpPr>
      <dsp:spPr>
        <a:xfrm>
          <a:off x="567426" y="1563014"/>
          <a:ext cx="1042009" cy="1042009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F0F78D-D5E7-4937-9A82-702076B2198A}">
      <dsp:nvSpPr>
        <dsp:cNvPr id="0" name=""/>
        <dsp:cNvSpPr/>
      </dsp:nvSpPr>
      <dsp:spPr>
        <a:xfrm>
          <a:off x="1088431" y="2917843"/>
          <a:ext cx="6962986" cy="833607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1676" tIns="58420" rIns="58420" bIns="5842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Provide all resources, information &amp; documentation templates to the AP and Pharmacist</a:t>
          </a:r>
          <a:endParaRPr lang="en-GB" sz="2300" kern="1200"/>
        </a:p>
      </dsp:txBody>
      <dsp:txXfrm>
        <a:off x="1088431" y="2917843"/>
        <a:ext cx="6962986" cy="833607"/>
      </dsp:txXfrm>
    </dsp:sp>
    <dsp:sp modelId="{A235B876-608D-4E21-B59F-F2F9244CB3C9}">
      <dsp:nvSpPr>
        <dsp:cNvPr id="0" name=""/>
        <dsp:cNvSpPr/>
      </dsp:nvSpPr>
      <dsp:spPr>
        <a:xfrm>
          <a:off x="567426" y="2813642"/>
          <a:ext cx="1042009" cy="1042009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F735C9-760A-4853-A26F-21FCEE2128EB}">
      <dsp:nvSpPr>
        <dsp:cNvPr id="0" name=""/>
        <dsp:cNvSpPr/>
      </dsp:nvSpPr>
      <dsp:spPr>
        <a:xfrm>
          <a:off x="610504" y="4168472"/>
          <a:ext cx="7440913" cy="833607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1676" tIns="58420" rIns="58420" bIns="5842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Liaise with and support AP in patient’s ongoing care</a:t>
          </a:r>
          <a:endParaRPr lang="en-GB" sz="2300" kern="1200"/>
        </a:p>
      </dsp:txBody>
      <dsp:txXfrm>
        <a:off x="610504" y="4168472"/>
        <a:ext cx="7440913" cy="833607"/>
      </dsp:txXfrm>
    </dsp:sp>
    <dsp:sp modelId="{B9EAEABE-9E65-4DF7-9A1F-64C58FE6B350}">
      <dsp:nvSpPr>
        <dsp:cNvPr id="0" name=""/>
        <dsp:cNvSpPr/>
      </dsp:nvSpPr>
      <dsp:spPr>
        <a:xfrm>
          <a:off x="89500" y="4064271"/>
          <a:ext cx="1042009" cy="1042009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095E82-6590-46A6-8C41-3F0711E80BAB}" type="datetimeFigureOut">
              <a:rPr lang="en-GB" smtClean="0"/>
              <a:t>19/05/2022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9A3169-D2CD-4EFF-BBF4-B843E7794F0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5479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9A3169-D2CD-4EFF-BBF4-B843E7794F07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96372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9A3169-D2CD-4EFF-BBF4-B843E7794F07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09593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9A3169-D2CD-4EFF-BBF4-B843E7794F07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9165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9A3169-D2CD-4EFF-BBF4-B843E7794F07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84963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9A3169-D2CD-4EFF-BBF4-B843E7794F07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14463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9A3169-D2CD-4EFF-BBF4-B843E7794F07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97872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9A3169-D2CD-4EFF-BBF4-B843E7794F07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93485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9A3169-D2CD-4EFF-BBF4-B843E7794F07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55177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9A3169-D2CD-4EFF-BBF4-B843E7794F07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55149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9A3169-D2CD-4EFF-BBF4-B843E7794F07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10684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9A3169-D2CD-4EFF-BBF4-B843E7794F07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26136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9A3169-D2CD-4EFF-BBF4-B843E7794F07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09979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pn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39.jpg"/><Relationship Id="rId5" Type="http://schemas.openxmlformats.org/officeDocument/2006/relationships/image" Target="../media/image38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40.jpe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media" Target="../media/media12.m4a"/><Relationship Id="rId7" Type="http://schemas.openxmlformats.org/officeDocument/2006/relationships/image" Target="../media/image41.jpg"/><Relationship Id="rId2" Type="http://schemas.openxmlformats.org/officeDocument/2006/relationships/audio" Target="NULL" TargetMode="External"/><Relationship Id="rId1" Type="http://schemas.openxmlformats.org/officeDocument/2006/relationships/tags" Target="../tags/tag5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1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m4a"/><Relationship Id="rId7" Type="http://schemas.openxmlformats.org/officeDocument/2006/relationships/image" Target="../media/image1.png"/><Relationship Id="rId2" Type="http://schemas.microsoft.com/office/2007/relationships/media" Target="../media/media4.m4a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1.png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audio" Target="../media/media6.m4a"/><Relationship Id="rId7" Type="http://schemas.openxmlformats.org/officeDocument/2006/relationships/hyperlink" Target="https://qheps.health.qld.gov.au/metronorth/mental_health/ads-procedures-guidelines" TargetMode="External"/><Relationship Id="rId2" Type="http://schemas.microsoft.com/office/2007/relationships/media" Target="../media/media6.m4a"/><Relationship Id="rId1" Type="http://schemas.openxmlformats.org/officeDocument/2006/relationships/tags" Target="../tags/tag2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image" Target="../media/image10.svg"/><Relationship Id="rId18" Type="http://schemas.openxmlformats.org/officeDocument/2006/relationships/image" Target="../media/image15.png"/><Relationship Id="rId3" Type="http://schemas.openxmlformats.org/officeDocument/2006/relationships/slideLayout" Target="../slideLayouts/slideLayout7.xml"/><Relationship Id="rId7" Type="http://schemas.openxmlformats.org/officeDocument/2006/relationships/diagramQuickStyle" Target="../diagrams/quickStyle1.xml"/><Relationship Id="rId12" Type="http://schemas.openxmlformats.org/officeDocument/2006/relationships/image" Target="../media/image9.png"/><Relationship Id="rId17" Type="http://schemas.openxmlformats.org/officeDocument/2006/relationships/image" Target="../media/image14.svg"/><Relationship Id="rId2" Type="http://schemas.openxmlformats.org/officeDocument/2006/relationships/audio" Target="../media/media7.m4a"/><Relationship Id="rId16" Type="http://schemas.openxmlformats.org/officeDocument/2006/relationships/image" Target="../media/image13.png"/><Relationship Id="rId1" Type="http://schemas.microsoft.com/office/2007/relationships/media" Target="../media/media7.m4a"/><Relationship Id="rId6" Type="http://schemas.openxmlformats.org/officeDocument/2006/relationships/diagramLayout" Target="../diagrams/layout1.xml"/><Relationship Id="rId11" Type="http://schemas.openxmlformats.org/officeDocument/2006/relationships/image" Target="../media/image8.svg"/><Relationship Id="rId5" Type="http://schemas.openxmlformats.org/officeDocument/2006/relationships/diagramData" Target="../diagrams/data1.xml"/><Relationship Id="rId15" Type="http://schemas.openxmlformats.org/officeDocument/2006/relationships/image" Target="../media/image12.svg"/><Relationship Id="rId10" Type="http://schemas.openxmlformats.org/officeDocument/2006/relationships/image" Target="../media/image7.png"/><Relationship Id="rId19" Type="http://schemas.openxmlformats.org/officeDocument/2006/relationships/image" Target="../media/image1.png"/><Relationship Id="rId4" Type="http://schemas.openxmlformats.org/officeDocument/2006/relationships/notesSlide" Target="../notesSlides/notesSlide7.xml"/><Relationship Id="rId9" Type="http://schemas.microsoft.com/office/2007/relationships/diagramDrawing" Target="../diagrams/drawing1.xml"/><Relationship Id="rId1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audio" Target="../media/media8.m4a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17" Type="http://schemas.openxmlformats.org/officeDocument/2006/relationships/image" Target="../media/image1.png"/><Relationship Id="rId2" Type="http://schemas.microsoft.com/office/2007/relationships/media" Target="../media/media8.m4a"/><Relationship Id="rId16" Type="http://schemas.openxmlformats.org/officeDocument/2006/relationships/image" Target="../media/image26.png"/><Relationship Id="rId1" Type="http://schemas.openxmlformats.org/officeDocument/2006/relationships/tags" Target="../tags/tag3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notesSlide" Target="../notesSlides/notesSlide8.xml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audio" Target="../media/media9.m4a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17" Type="http://schemas.openxmlformats.org/officeDocument/2006/relationships/image" Target="../media/image1.png"/><Relationship Id="rId2" Type="http://schemas.microsoft.com/office/2007/relationships/media" Target="../media/media9.m4a"/><Relationship Id="rId16" Type="http://schemas.openxmlformats.org/officeDocument/2006/relationships/image" Target="../media/image37.png"/><Relationship Id="rId1" Type="http://schemas.openxmlformats.org/officeDocument/2006/relationships/tags" Target="../tags/tag4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notesSlide" Target="../notesSlides/notesSlide9.xml"/><Relationship Id="rId15" Type="http://schemas.openxmlformats.org/officeDocument/2006/relationships/image" Target="../media/image36.png"/><Relationship Id="rId10" Type="http://schemas.openxmlformats.org/officeDocument/2006/relationships/image" Target="../media/image31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udio 7">
            <a:hlinkClick r:id="" action="ppaction://media"/>
            <a:extLst>
              <a:ext uri="{FF2B5EF4-FFF2-40B4-BE49-F238E27FC236}">
                <a16:creationId xmlns:a16="http://schemas.microsoft.com/office/drawing/2014/main" id="{A6ECB2D0-D08D-2644-AD76-D51569F2859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0F0C2BF5-7403-784B-BC2B-302523B9CB2B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4473" y="2419836"/>
            <a:ext cx="4023053" cy="2018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35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70B3982-C79A-4E97-BE96-17712FE0233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875" t="11089" r="67138" b="4779"/>
          <a:stretch/>
        </p:blipFill>
        <p:spPr>
          <a:xfrm>
            <a:off x="7252274" y="715809"/>
            <a:ext cx="4403697" cy="5879431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DE4C7104-A46C-4133-97CC-F6D5478D47A6}"/>
              </a:ext>
            </a:extLst>
          </p:cNvPr>
          <p:cNvCxnSpPr>
            <a:cxnSpLocks/>
          </p:cNvCxnSpPr>
          <p:nvPr/>
        </p:nvCxnSpPr>
        <p:spPr>
          <a:xfrm>
            <a:off x="5713063" y="3611100"/>
            <a:ext cx="1328868" cy="0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A picture containing toy, table&#10;&#10;Description automatically generated">
            <a:extLst>
              <a:ext uri="{FF2B5EF4-FFF2-40B4-BE49-F238E27FC236}">
                <a16:creationId xmlns:a16="http://schemas.microsoft.com/office/drawing/2014/main" id="{06D4D0D2-AAF0-7645-B4F2-30BE037895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75" y="1584943"/>
            <a:ext cx="5157245" cy="449052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F635425-C07B-474B-97F7-5AA51A34FC8F}"/>
              </a:ext>
            </a:extLst>
          </p:cNvPr>
          <p:cNvSpPr/>
          <p:nvPr/>
        </p:nvSpPr>
        <p:spPr>
          <a:xfrm>
            <a:off x="-216131" y="-35553"/>
            <a:ext cx="12602095" cy="1030778"/>
          </a:xfrm>
          <a:prstGeom prst="rect">
            <a:avLst/>
          </a:prstGeom>
          <a:solidFill>
            <a:srgbClr val="4A4C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BA05474-1F7D-054D-9B4F-1A550F31425D}"/>
              </a:ext>
            </a:extLst>
          </p:cNvPr>
          <p:cNvSpPr txBox="1"/>
          <p:nvPr/>
        </p:nvSpPr>
        <p:spPr>
          <a:xfrm>
            <a:off x="0" y="235296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PHARMACY PACK</a:t>
            </a:r>
          </a:p>
        </p:txBody>
      </p:sp>
      <p:pic>
        <p:nvPicPr>
          <p:cNvPr id="7" name="Audio 4">
            <a:hlinkClick r:id="" action="ppaction://media"/>
            <a:extLst>
              <a:ext uri="{FF2B5EF4-FFF2-40B4-BE49-F238E27FC236}">
                <a16:creationId xmlns:a16="http://schemas.microsoft.com/office/drawing/2014/main" id="{891F196A-70DD-D344-A6AB-1B7DE625CB5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712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2" name="Rectangle 17">
            <a:extLst>
              <a:ext uri="{FF2B5EF4-FFF2-40B4-BE49-F238E27FC236}">
                <a16:creationId xmlns:a16="http://schemas.microsoft.com/office/drawing/2014/main" id="{48CAE4AE-A9DF-45AF-9A9C-1712BC6341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19">
            <a:extLst>
              <a:ext uri="{FF2B5EF4-FFF2-40B4-BE49-F238E27FC236}">
                <a16:creationId xmlns:a16="http://schemas.microsoft.com/office/drawing/2014/main" id="{6C272060-BC98-4C91-A58F-4DFEC566CF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21" name="Freeform 5">
              <a:extLst>
                <a:ext uri="{FF2B5EF4-FFF2-40B4-BE49-F238E27FC236}">
                  <a16:creationId xmlns:a16="http://schemas.microsoft.com/office/drawing/2014/main" id="{8BA2DCB9-0DC0-4109-B2A2-56896E35E6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>
                <a:gd name="T0" fmla="*/ 813 w 813"/>
                <a:gd name="T1" fmla="*/ 0 h 1440"/>
                <a:gd name="T2" fmla="*/ 435 w 813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6">
              <a:extLst>
                <a:ext uri="{FF2B5EF4-FFF2-40B4-BE49-F238E27FC236}">
                  <a16:creationId xmlns:a16="http://schemas.microsoft.com/office/drawing/2014/main" id="{64A33555-1142-4AD7-8084-1A99422A11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>
                <a:gd name="T0" fmla="*/ 324 w 324"/>
                <a:gd name="T1" fmla="*/ 117 h 117"/>
                <a:gd name="T2" fmla="*/ 0 w 324"/>
                <a:gd name="T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BC6E4081-1A88-453E-8CCF-B97B0CE20D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>
                <a:gd name="T0" fmla="*/ 0 w 404"/>
                <a:gd name="T1" fmla="*/ 385 h 385"/>
                <a:gd name="T2" fmla="*/ 404 w 404"/>
                <a:gd name="T3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8">
              <a:extLst>
                <a:ext uri="{FF2B5EF4-FFF2-40B4-BE49-F238E27FC236}">
                  <a16:creationId xmlns:a16="http://schemas.microsoft.com/office/drawing/2014/main" id="{5B7E0935-6EE8-4C61-AED5-09B9A2A99A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>
                <a:gd name="T0" fmla="*/ 774 w 774"/>
                <a:gd name="T1" fmla="*/ 0 h 1440"/>
                <a:gd name="T2" fmla="*/ 411 w 774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9">
              <a:extLst>
                <a:ext uri="{FF2B5EF4-FFF2-40B4-BE49-F238E27FC236}">
                  <a16:creationId xmlns:a16="http://schemas.microsoft.com/office/drawing/2014/main" id="{EB962BD6-C878-48FF-A75E-DCC7BDA3C3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>
                <a:gd name="T0" fmla="*/ 203 w 203"/>
                <a:gd name="T1" fmla="*/ 77 h 77"/>
                <a:gd name="T2" fmla="*/ 0 w 203"/>
                <a:gd name="T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CABF3786-BDE1-4FE5-9967-F6B6131A2C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>
                <a:gd name="T0" fmla="*/ 0 w 351"/>
                <a:gd name="T1" fmla="*/ 332 h 332"/>
                <a:gd name="T2" fmla="*/ 351 w 351"/>
                <a:gd name="T3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1">
              <a:extLst>
                <a:ext uri="{FF2B5EF4-FFF2-40B4-BE49-F238E27FC236}">
                  <a16:creationId xmlns:a16="http://schemas.microsoft.com/office/drawing/2014/main" id="{4969707A-C75E-4F7F-A5C2-2991C65475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>
                <a:gd name="T0" fmla="*/ 762 w 762"/>
                <a:gd name="T1" fmla="*/ 0 h 1440"/>
                <a:gd name="T2" fmla="*/ 403 w 762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0E293989-8389-48CD-85D3-CAEFD5E963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>
                <a:gd name="T0" fmla="*/ 140 w 140"/>
                <a:gd name="T1" fmla="*/ 54 h 54"/>
                <a:gd name="T2" fmla="*/ 0 w 140"/>
                <a:gd name="T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3">
              <a:extLst>
                <a:ext uri="{FF2B5EF4-FFF2-40B4-BE49-F238E27FC236}">
                  <a16:creationId xmlns:a16="http://schemas.microsoft.com/office/drawing/2014/main" id="{8DCF1E8B-9247-45E2-8641-90DA9F7D52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>
                <a:gd name="T0" fmla="*/ 0 w 321"/>
                <a:gd name="T1" fmla="*/ 302 h 302"/>
                <a:gd name="T2" fmla="*/ 321 w 321"/>
                <a:gd name="T3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4">
              <a:extLst>
                <a:ext uri="{FF2B5EF4-FFF2-40B4-BE49-F238E27FC236}">
                  <a16:creationId xmlns:a16="http://schemas.microsoft.com/office/drawing/2014/main" id="{48DF418F-91AD-4E55-AF3B-F28FF45961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>
                <a:gd name="T0" fmla="*/ 683 w 683"/>
                <a:gd name="T1" fmla="*/ 0 h 1440"/>
                <a:gd name="T2" fmla="*/ 355 w 683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5">
              <a:extLst>
                <a:ext uri="{FF2B5EF4-FFF2-40B4-BE49-F238E27FC236}">
                  <a16:creationId xmlns:a16="http://schemas.microsoft.com/office/drawing/2014/main" id="{EDBF35BD-D1DA-49B1-AE30-289189DACD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>
                <a:gd name="T0" fmla="*/ 0 w 287"/>
                <a:gd name="T1" fmla="*/ 279 h 279"/>
                <a:gd name="T2" fmla="*/ 287 w 287"/>
                <a:gd name="T3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6">
              <a:extLst>
                <a:ext uri="{FF2B5EF4-FFF2-40B4-BE49-F238E27FC236}">
                  <a16:creationId xmlns:a16="http://schemas.microsoft.com/office/drawing/2014/main" id="{69198BEC-A3B6-4562-AB0F-3E7760026C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>
                <a:gd name="T0" fmla="*/ 680 w 680"/>
                <a:gd name="T1" fmla="*/ 0 h 1440"/>
                <a:gd name="T2" fmla="*/ 337 w 68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7">
              <a:extLst>
                <a:ext uri="{FF2B5EF4-FFF2-40B4-BE49-F238E27FC236}">
                  <a16:creationId xmlns:a16="http://schemas.microsoft.com/office/drawing/2014/main" id="{9AB30D45-77AB-4323-83A2-1A637D07D5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>
                <a:gd name="T0" fmla="*/ 0 w 250"/>
                <a:gd name="T1" fmla="*/ 242 h 242"/>
                <a:gd name="T2" fmla="*/ 250 w 250"/>
                <a:gd name="T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8">
              <a:extLst>
                <a:ext uri="{FF2B5EF4-FFF2-40B4-BE49-F238E27FC236}">
                  <a16:creationId xmlns:a16="http://schemas.microsoft.com/office/drawing/2014/main" id="{D1AD137E-7B63-434C-9D0D-5A64BB4968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>
                <a:gd name="T0" fmla="*/ 720 w 720"/>
                <a:gd name="T1" fmla="*/ 0 h 1440"/>
                <a:gd name="T2" fmla="*/ 362 w 72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9">
              <a:extLst>
                <a:ext uri="{FF2B5EF4-FFF2-40B4-BE49-F238E27FC236}">
                  <a16:creationId xmlns:a16="http://schemas.microsoft.com/office/drawing/2014/main" id="{8B32BE2D-36DC-4BD0-952E-8FE32A70DB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>
                <a:gd name="T0" fmla="*/ 0 w 185"/>
                <a:gd name="T1" fmla="*/ 167 h 167"/>
                <a:gd name="T2" fmla="*/ 185 w 185"/>
                <a:gd name="T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0">
              <a:extLst>
                <a:ext uri="{FF2B5EF4-FFF2-40B4-BE49-F238E27FC236}">
                  <a16:creationId xmlns:a16="http://schemas.microsoft.com/office/drawing/2014/main" id="{930295E0-AD01-4DB0-9829-AD91BED608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>
                <a:gd name="T0" fmla="*/ 572 w 572"/>
                <a:gd name="T1" fmla="*/ 0 h 1440"/>
                <a:gd name="T2" fmla="*/ 164 w 572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1">
              <a:extLst>
                <a:ext uri="{FF2B5EF4-FFF2-40B4-BE49-F238E27FC236}">
                  <a16:creationId xmlns:a16="http://schemas.microsoft.com/office/drawing/2014/main" id="{29807E74-6BFD-4EA7-B3F3-92C0728A7D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>
                <a:gd name="T0" fmla="*/ 620 w 620"/>
                <a:gd name="T1" fmla="*/ 0 h 1440"/>
                <a:gd name="T2" fmla="*/ 186 w 62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2">
              <a:extLst>
                <a:ext uri="{FF2B5EF4-FFF2-40B4-BE49-F238E27FC236}">
                  <a16:creationId xmlns:a16="http://schemas.microsoft.com/office/drawing/2014/main" id="{C9EDBF49-4B87-4B6F-BEE6-DDC4A63CE6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>
                <a:gd name="T0" fmla="*/ 506 w 506"/>
                <a:gd name="T1" fmla="*/ 0 h 1440"/>
                <a:gd name="T2" fmla="*/ 171 w 506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3">
              <a:extLst>
                <a:ext uri="{FF2B5EF4-FFF2-40B4-BE49-F238E27FC236}">
                  <a16:creationId xmlns:a16="http://schemas.microsoft.com/office/drawing/2014/main" id="{7738C468-1405-4ED9-8392-F93FA995EE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>
                <a:gd name="T0" fmla="*/ 373 w 373"/>
                <a:gd name="T1" fmla="*/ 0 h 673"/>
                <a:gd name="T2" fmla="*/ 0 w 373"/>
                <a:gd name="T3" fmla="*/ 673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24">
              <a:extLst>
                <a:ext uri="{FF2B5EF4-FFF2-40B4-BE49-F238E27FC236}">
                  <a16:creationId xmlns:a16="http://schemas.microsoft.com/office/drawing/2014/main" id="{F16402CF-F511-450A-8584-8C8A5B7E9D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>
                <a:gd name="T0" fmla="*/ 0 w 45"/>
                <a:gd name="T1" fmla="*/ 0 h 174"/>
                <a:gd name="T2" fmla="*/ 45 w 45"/>
                <a:gd name="T3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5">
              <a:extLst>
                <a:ext uri="{FF2B5EF4-FFF2-40B4-BE49-F238E27FC236}">
                  <a16:creationId xmlns:a16="http://schemas.microsoft.com/office/drawing/2014/main" id="{85E5B49A-CFC2-4019-9BA6-528095F788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>
                <a:gd name="T0" fmla="*/ 329 w 329"/>
                <a:gd name="T1" fmla="*/ 0 h 469"/>
                <a:gd name="T2" fmla="*/ 0 w 329"/>
                <a:gd name="T3" fmla="*/ 46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3" name="Rectangle 42">
            <a:extLst>
              <a:ext uri="{FF2B5EF4-FFF2-40B4-BE49-F238E27FC236}">
                <a16:creationId xmlns:a16="http://schemas.microsoft.com/office/drawing/2014/main" id="{E972DE0D-2E53-4159-ABD3-C601524262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7720" y="795527"/>
            <a:ext cx="5970638" cy="5248847"/>
          </a:xfrm>
          <a:prstGeom prst="rect">
            <a:avLst/>
          </a:prstGeom>
          <a:solidFill>
            <a:schemeClr val="bg1"/>
          </a:solidFill>
          <a:ln w="19050">
            <a:solidFill>
              <a:srgbClr val="E2472E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52F179-F531-4155-9A96-F5760A8C4681}"/>
              </a:ext>
            </a:extLst>
          </p:cNvPr>
          <p:cNvSpPr txBox="1"/>
          <p:nvPr/>
        </p:nvSpPr>
        <p:spPr>
          <a:xfrm>
            <a:off x="7293817" y="2338388"/>
            <a:ext cx="4099607" cy="36782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285750" indent="-228600">
              <a:lnSpc>
                <a:spcPct val="90000"/>
              </a:lnSpc>
              <a:spcAft>
                <a:spcPts val="600"/>
              </a:spcAft>
              <a:buClr>
                <a:srgbClr val="E2472E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Appt in 6 months then yearly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Clr>
                <a:srgbClr val="E2472E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Diary entry to prompt reports 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Clr>
                <a:srgbClr val="E2472E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Remember to update the AP of any clinic or case manager changes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Clr>
                <a:srgbClr val="E2472E"/>
              </a:buClr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888A8C9-3F54-4C31-B092-9974BD0AB38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69F61CB7-DD30-B645-A69E-DBF09891B691}"/>
              </a:ext>
            </a:extLst>
          </p:cNvPr>
          <p:cNvSpPr txBox="1"/>
          <p:nvPr/>
        </p:nvSpPr>
        <p:spPr>
          <a:xfrm>
            <a:off x="7238317" y="741363"/>
            <a:ext cx="3331944" cy="2527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The patient has successfully transferred into shared care 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– Now what??</a:t>
            </a:r>
          </a:p>
        </p:txBody>
      </p:sp>
      <p:pic>
        <p:nvPicPr>
          <p:cNvPr id="50" name="Picture 49" descr="A close up of a logo&#10;&#10;Description automatically generated">
            <a:extLst>
              <a:ext uri="{FF2B5EF4-FFF2-40B4-BE49-F238E27FC236}">
                <a16:creationId xmlns:a16="http://schemas.microsoft.com/office/drawing/2014/main" id="{3F8D3D23-C088-F145-88E4-BEBE91120AB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40" y="956274"/>
            <a:ext cx="4972245" cy="4972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005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533"/>
    </mc:Choice>
    <mc:Fallback xmlns="">
      <p:transition spd="slow" advTm="515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6">
            <a:extLst>
              <a:ext uri="{FF2B5EF4-FFF2-40B4-BE49-F238E27FC236}">
                <a16:creationId xmlns:a16="http://schemas.microsoft.com/office/drawing/2014/main" id="{86FF76B9-219D-4469-AF87-0236D29032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8">
            <a:extLst>
              <a:ext uri="{FF2B5EF4-FFF2-40B4-BE49-F238E27FC236}">
                <a16:creationId xmlns:a16="http://schemas.microsoft.com/office/drawing/2014/main" id="{DB88BD78-87E1-424D-B479-C37D8E41B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10964637" y="2358"/>
            <a:ext cx="1876653" cy="1766008"/>
            <a:chOff x="-648769" y="2358"/>
            <a:chExt cx="1876653" cy="1766008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05EB894-9410-4B20-95E4-7A25101AB8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-415188" y="-231223"/>
              <a:ext cx="1409491" cy="1876653"/>
            </a:xfrm>
            <a:custGeom>
              <a:avLst/>
              <a:gdLst>
                <a:gd name="connsiteX0" fmla="*/ 0 w 1409491"/>
                <a:gd name="connsiteY0" fmla="*/ 643075 h 1876653"/>
                <a:gd name="connsiteX1" fmla="*/ 643075 w 1409491"/>
                <a:gd name="connsiteY1" fmla="*/ 0 h 1876653"/>
                <a:gd name="connsiteX2" fmla="*/ 1409491 w 1409491"/>
                <a:gd name="connsiteY2" fmla="*/ 0 h 1876653"/>
                <a:gd name="connsiteX3" fmla="*/ 1409491 w 1409491"/>
                <a:gd name="connsiteY3" fmla="*/ 1876653 h 1876653"/>
                <a:gd name="connsiteX4" fmla="*/ 1233578 w 1409491"/>
                <a:gd name="connsiteY4" fmla="*/ 1876653 h 1876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491" h="1876653">
                  <a:moveTo>
                    <a:pt x="0" y="643075"/>
                  </a:moveTo>
                  <a:lnTo>
                    <a:pt x="643075" y="0"/>
                  </a:lnTo>
                  <a:lnTo>
                    <a:pt x="1409491" y="0"/>
                  </a:lnTo>
                  <a:lnTo>
                    <a:pt x="1409491" y="1876653"/>
                  </a:lnTo>
                  <a:lnTo>
                    <a:pt x="1233578" y="1876653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66E38B6-B050-4340-8E8F-3A971DADC0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301285" y="128278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2E80C965-DB6D-4F81-9E9E-B027384D0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2737196" y="6033666"/>
            <a:ext cx="645368" cy="645368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633C5E46-DAC5-4661-9C87-22B08E2A5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43436" y="5721108"/>
            <a:ext cx="2261965" cy="1136891"/>
          </a:xfrm>
          <a:prstGeom prst="triangle">
            <a:avLst>
              <a:gd name="adj" fmla="val 50000"/>
            </a:avLst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C23FD84-8F61-4BAE-9671-C6866837B3F7}"/>
              </a:ext>
            </a:extLst>
          </p:cNvPr>
          <p:cNvSpPr txBox="1"/>
          <p:nvPr/>
        </p:nvSpPr>
        <p:spPr>
          <a:xfrm>
            <a:off x="6096000" y="2288576"/>
            <a:ext cx="45075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Contact GP within 1 week of approval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Advise patient to book appt close to AP set up appt. 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10A8BC2B-CA22-48F7-883C-026EC61280A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end="5544.1224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pic>
        <p:nvPicPr>
          <p:cNvPr id="16" name="Picture 15" descr="A picture containing drawing, food&#10;&#10;Description automatically generated">
            <a:extLst>
              <a:ext uri="{FF2B5EF4-FFF2-40B4-BE49-F238E27FC236}">
                <a16:creationId xmlns:a16="http://schemas.microsoft.com/office/drawing/2014/main" id="{61AD136C-617B-0045-9E13-F536314656A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3376" r="8447" b="26047"/>
          <a:stretch/>
        </p:blipFill>
        <p:spPr>
          <a:xfrm>
            <a:off x="1588431" y="653067"/>
            <a:ext cx="3977085" cy="484067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95310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989"/>
    </mc:Choice>
    <mc:Fallback xmlns="">
      <p:transition spd="slow" advTm="619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D0C3D69-7FD4-E447-BBF8-C17F5F8DD42F}"/>
              </a:ext>
            </a:extLst>
          </p:cNvPr>
          <p:cNvSpPr/>
          <p:nvPr/>
        </p:nvSpPr>
        <p:spPr>
          <a:xfrm>
            <a:off x="-216131" y="-35553"/>
            <a:ext cx="12602095" cy="1030778"/>
          </a:xfrm>
          <a:prstGeom prst="rect">
            <a:avLst/>
          </a:prstGeom>
          <a:solidFill>
            <a:srgbClr val="4A4C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FB5F48-9955-F14F-A8D5-C1C2BF5108C6}"/>
              </a:ext>
            </a:extLst>
          </p:cNvPr>
          <p:cNvSpPr txBox="1"/>
          <p:nvPr/>
        </p:nvSpPr>
        <p:spPr>
          <a:xfrm>
            <a:off x="0" y="235296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 OF PRESENTATION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9D09680-5F3B-1649-A646-DB0EA68D2A7D}"/>
              </a:ext>
            </a:extLst>
          </p:cNvPr>
          <p:cNvSpPr/>
          <p:nvPr/>
        </p:nvSpPr>
        <p:spPr>
          <a:xfrm>
            <a:off x="1180046" y="2094999"/>
            <a:ext cx="2807369" cy="2807369"/>
          </a:xfrm>
          <a:prstGeom prst="rect">
            <a:avLst/>
          </a:prstGeom>
          <a:solidFill>
            <a:srgbClr val="06AB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81774A3-38DE-5845-A442-3C95B6E0ED1F}"/>
              </a:ext>
            </a:extLst>
          </p:cNvPr>
          <p:cNvSpPr/>
          <p:nvPr/>
        </p:nvSpPr>
        <p:spPr>
          <a:xfrm>
            <a:off x="4681237" y="2082361"/>
            <a:ext cx="2807369" cy="2807369"/>
          </a:xfrm>
          <a:prstGeom prst="rect">
            <a:avLst/>
          </a:prstGeom>
          <a:solidFill>
            <a:srgbClr val="0255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316476B-4807-5142-A59B-06FA13D28915}"/>
              </a:ext>
            </a:extLst>
          </p:cNvPr>
          <p:cNvSpPr/>
          <p:nvPr/>
        </p:nvSpPr>
        <p:spPr>
          <a:xfrm>
            <a:off x="8434331" y="2082361"/>
            <a:ext cx="2807369" cy="2807369"/>
          </a:xfrm>
          <a:prstGeom prst="rect">
            <a:avLst/>
          </a:prstGeom>
          <a:solidFill>
            <a:srgbClr val="06AB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C8D0AB8-BEB4-444F-AD62-DD5FA83D44CC}"/>
              </a:ext>
            </a:extLst>
          </p:cNvPr>
          <p:cNvSpPr txBox="1"/>
          <p:nvPr/>
        </p:nvSpPr>
        <p:spPr>
          <a:xfrm>
            <a:off x="1180046" y="3013501"/>
            <a:ext cx="28073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Provide definition of shared care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BE5B35A-9E60-8B43-9BDC-C769B1044E74}"/>
              </a:ext>
            </a:extLst>
          </p:cNvPr>
          <p:cNvSpPr txBox="1"/>
          <p:nvPr/>
        </p:nvSpPr>
        <p:spPr>
          <a:xfrm>
            <a:off x="4679712" y="3013501"/>
            <a:ext cx="280736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Outline roles of participants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C44481-F0CE-FF46-B604-FBC9715CD252}"/>
              </a:ext>
            </a:extLst>
          </p:cNvPr>
          <p:cNvSpPr txBox="1"/>
          <p:nvPr/>
        </p:nvSpPr>
        <p:spPr>
          <a:xfrm>
            <a:off x="8657962" y="2884234"/>
            <a:ext cx="236010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Introduce the suite of support documents</a:t>
            </a:r>
            <a:endParaRPr lang="en-GB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Audio 10">
            <a:hlinkClick r:id="" action="ppaction://media"/>
            <a:extLst>
              <a:ext uri="{FF2B5EF4-FFF2-40B4-BE49-F238E27FC236}">
                <a16:creationId xmlns:a16="http://schemas.microsoft.com/office/drawing/2014/main" id="{16E4F6CD-0E1A-3646-805B-3077D6C460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049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7F400EE-A8A5-48AF-B4D6-291B52C6F0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080934" y="2115117"/>
            <a:ext cx="630936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68ED6592-D765-9A4B-B915-C90F437FA1D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4882" r="-1" b="-1"/>
          <a:stretch/>
        </p:blipFill>
        <p:spPr>
          <a:xfrm>
            <a:off x="-40128" y="-951358"/>
            <a:ext cx="12272256" cy="18155910"/>
          </a:xfrm>
          <a:prstGeom prst="rect">
            <a:avLst/>
          </a:prstGeom>
          <a:effectLst/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59C2E41F-088C-C049-9B4D-E4714511950E}"/>
              </a:ext>
            </a:extLst>
          </p:cNvPr>
          <p:cNvGrpSpPr/>
          <p:nvPr/>
        </p:nvGrpSpPr>
        <p:grpSpPr>
          <a:xfrm>
            <a:off x="6130616" y="2314807"/>
            <a:ext cx="4256117" cy="4256117"/>
            <a:chOff x="7220559" y="1553624"/>
            <a:chExt cx="4256117" cy="4256117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B2B6B494-9154-144B-B8BB-BE25DF8210B0}"/>
                </a:ext>
              </a:extLst>
            </p:cNvPr>
            <p:cNvSpPr/>
            <p:nvPr/>
          </p:nvSpPr>
          <p:spPr>
            <a:xfrm>
              <a:off x="7220559" y="1553624"/>
              <a:ext cx="4256117" cy="4256117"/>
            </a:xfrm>
            <a:prstGeom prst="ellipse">
              <a:avLst/>
            </a:prstGeom>
            <a:solidFill>
              <a:srgbClr val="0255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0113C03-ED68-1447-A526-2BA917DC31E0}"/>
                </a:ext>
              </a:extLst>
            </p:cNvPr>
            <p:cNvSpPr txBox="1"/>
            <p:nvPr/>
          </p:nvSpPr>
          <p:spPr>
            <a:xfrm>
              <a:off x="7652820" y="2630854"/>
              <a:ext cx="3391593" cy="2492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Arial"/>
                  <a:cs typeface="Arial"/>
                </a:rPr>
                <a:t>Approved Prescribers (AP)</a:t>
              </a:r>
              <a:endParaRPr lang="en-US" sz="2000" b="1" dirty="0">
                <a:solidFill>
                  <a:schemeClr val="bg1"/>
                </a:solidFill>
              </a:endParaRPr>
            </a:p>
            <a:p>
              <a:pPr marL="285750" indent="-285750">
                <a:buFont typeface="Arial"/>
                <a:buChar char="•"/>
              </a:pPr>
              <a:r>
                <a:rPr lang="en-US" sz="2000" dirty="0">
                  <a:solidFill>
                    <a:schemeClr val="bg1"/>
                  </a:solidFill>
                  <a:latin typeface="Arial"/>
                  <a:cs typeface="Arial"/>
                </a:rPr>
                <a:t>An appropriately certified medical professional approved for shared care provision</a:t>
              </a:r>
            </a:p>
            <a:p>
              <a:endParaRPr lang="en-GB" dirty="0">
                <a:solidFill>
                  <a:schemeClr val="bg1"/>
                </a:solidFill>
              </a:endParaRPr>
            </a:p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38DED-20BE-2B40-A376-6FBB8E368D36}"/>
              </a:ext>
            </a:extLst>
          </p:cNvPr>
          <p:cNvSpPr/>
          <p:nvPr/>
        </p:nvSpPr>
        <p:spPr>
          <a:xfrm>
            <a:off x="-216131" y="-35553"/>
            <a:ext cx="12602095" cy="1030778"/>
          </a:xfrm>
          <a:prstGeom prst="rect">
            <a:avLst/>
          </a:prstGeom>
          <a:solidFill>
            <a:srgbClr val="4A4C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DC61FFE-4FEE-F747-A0A8-94DB93B40248}"/>
              </a:ext>
            </a:extLst>
          </p:cNvPr>
          <p:cNvSpPr txBox="1"/>
          <p:nvPr/>
        </p:nvSpPr>
        <p:spPr>
          <a:xfrm>
            <a:off x="0" y="235296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DEFINITION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305BE74-6C9D-BB4B-AE5B-7519BBCEC86B}"/>
              </a:ext>
            </a:extLst>
          </p:cNvPr>
          <p:cNvGrpSpPr/>
          <p:nvPr/>
        </p:nvGrpSpPr>
        <p:grpSpPr>
          <a:xfrm>
            <a:off x="1442236" y="1694600"/>
            <a:ext cx="4256117" cy="4256117"/>
            <a:chOff x="1596471" y="1553623"/>
            <a:chExt cx="4256117" cy="4256117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EC354EBC-A681-0543-AA99-400A55C7CA6E}"/>
                </a:ext>
              </a:extLst>
            </p:cNvPr>
            <p:cNvSpPr/>
            <p:nvPr/>
          </p:nvSpPr>
          <p:spPr>
            <a:xfrm>
              <a:off x="1596471" y="1553623"/>
              <a:ext cx="4256117" cy="4256117"/>
            </a:xfrm>
            <a:prstGeom prst="ellipse">
              <a:avLst/>
            </a:prstGeom>
            <a:solidFill>
              <a:srgbClr val="06AB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8C0A11E-331A-DF4C-976C-FC803FB7E10D}"/>
                </a:ext>
              </a:extLst>
            </p:cNvPr>
            <p:cNvSpPr txBox="1"/>
            <p:nvPr/>
          </p:nvSpPr>
          <p:spPr>
            <a:xfrm>
              <a:off x="1999425" y="2774656"/>
              <a:ext cx="3450208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Arial"/>
                  <a:cs typeface="Arial"/>
                </a:rPr>
                <a:t>Patient</a:t>
              </a:r>
              <a:endParaRPr lang="en-US" sz="2000" b="1" dirty="0">
                <a:solidFill>
                  <a:schemeClr val="bg1"/>
                </a:solidFill>
                <a:ea typeface="+mn-lt"/>
                <a:cs typeface="+mn-lt"/>
              </a:endParaRPr>
            </a:p>
            <a:p>
              <a:pPr marL="285750" indent="-285750">
                <a:buFont typeface="Arial"/>
                <a:buChar char="•"/>
              </a:pPr>
              <a:r>
                <a:rPr lang="en-US" sz="2000" dirty="0">
                  <a:solidFill>
                    <a:schemeClr val="bg1"/>
                  </a:solidFill>
                  <a:latin typeface="Arial"/>
                  <a:cs typeface="Arial"/>
                </a:rPr>
                <a:t>ADS client registered on QOTP considered for or participating in shared care</a:t>
              </a:r>
            </a:p>
          </p:txBody>
        </p:sp>
      </p:grp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8B7527CF-126F-4841-979A-D2A91A54AF2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336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842"/>
    </mc:Choice>
    <mc:Fallback xmlns="">
      <p:transition spd="slow" advTm="508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A picture containing plate&#10;&#10;Description automatically generated">
            <a:extLst>
              <a:ext uri="{FF2B5EF4-FFF2-40B4-BE49-F238E27FC236}">
                <a16:creationId xmlns:a16="http://schemas.microsoft.com/office/drawing/2014/main" id="{7D08E971-421C-3145-8C63-8A9A6F279DC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77" r="468"/>
          <a:stretch/>
        </p:blipFill>
        <p:spPr>
          <a:xfrm>
            <a:off x="-3050" y="479836"/>
            <a:ext cx="4992985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72A7115-DB61-9F4D-B93D-6222D36626DF}"/>
              </a:ext>
            </a:extLst>
          </p:cNvPr>
          <p:cNvSpPr/>
          <p:nvPr/>
        </p:nvSpPr>
        <p:spPr>
          <a:xfrm>
            <a:off x="-216131" y="-35553"/>
            <a:ext cx="12602095" cy="1030778"/>
          </a:xfrm>
          <a:prstGeom prst="rect">
            <a:avLst/>
          </a:prstGeom>
          <a:solidFill>
            <a:srgbClr val="4A4C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CCB3DF4-E1D8-464E-BA72-13899F66AAED}"/>
              </a:ext>
            </a:extLst>
          </p:cNvPr>
          <p:cNvSpPr txBox="1"/>
          <p:nvPr/>
        </p:nvSpPr>
        <p:spPr>
          <a:xfrm>
            <a:off x="0" y="235296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MEANT BY SHARED CARE?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7DDECC4-4463-8643-AEB3-23E9D1AAD908}"/>
              </a:ext>
            </a:extLst>
          </p:cNvPr>
          <p:cNvGrpSpPr/>
          <p:nvPr/>
        </p:nvGrpSpPr>
        <p:grpSpPr>
          <a:xfrm>
            <a:off x="5727719" y="1652219"/>
            <a:ext cx="5723448" cy="1106905"/>
            <a:chOff x="5727719" y="1652219"/>
            <a:chExt cx="5723448" cy="1106905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306C2BF-E173-F34C-8B50-4F4F40ACF46F}"/>
                </a:ext>
              </a:extLst>
            </p:cNvPr>
            <p:cNvSpPr/>
            <p:nvPr/>
          </p:nvSpPr>
          <p:spPr>
            <a:xfrm>
              <a:off x="5727719" y="1652219"/>
              <a:ext cx="5723448" cy="1106905"/>
            </a:xfrm>
            <a:prstGeom prst="rect">
              <a:avLst/>
            </a:prstGeom>
            <a:solidFill>
              <a:srgbClr val="06AB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19E78F3-6504-8E49-8427-47DF0BC722B9}"/>
                </a:ext>
              </a:extLst>
            </p:cNvPr>
            <p:cNvSpPr txBox="1"/>
            <p:nvPr/>
          </p:nvSpPr>
          <p:spPr>
            <a:xfrm>
              <a:off x="6018622" y="1832419"/>
              <a:ext cx="4520799" cy="769441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2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Patient stays registered with Alcohol and Drug Service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7A6D1F5-8BDB-3E42-9CEC-1DFF732EC34C}"/>
              </a:ext>
            </a:extLst>
          </p:cNvPr>
          <p:cNvGrpSpPr/>
          <p:nvPr/>
        </p:nvGrpSpPr>
        <p:grpSpPr>
          <a:xfrm>
            <a:off x="5727719" y="2825949"/>
            <a:ext cx="5723448" cy="1106905"/>
            <a:chOff x="5727719" y="2825949"/>
            <a:chExt cx="5723448" cy="110690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A25016A-812B-2842-B077-C285A7821EAF}"/>
                </a:ext>
              </a:extLst>
            </p:cNvPr>
            <p:cNvSpPr/>
            <p:nvPr/>
          </p:nvSpPr>
          <p:spPr>
            <a:xfrm>
              <a:off x="5727719" y="2825949"/>
              <a:ext cx="5723448" cy="1106905"/>
            </a:xfrm>
            <a:prstGeom prst="rect">
              <a:avLst/>
            </a:prstGeom>
            <a:solidFill>
              <a:srgbClr val="0255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9DD33E4-EC69-A843-96A3-AC2409E2C20B}"/>
                </a:ext>
              </a:extLst>
            </p:cNvPr>
            <p:cNvSpPr txBox="1"/>
            <p:nvPr/>
          </p:nvSpPr>
          <p:spPr>
            <a:xfrm>
              <a:off x="6094475" y="3134099"/>
              <a:ext cx="4445030" cy="430887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2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Retains Case Manager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A0EE763-61D9-3F47-85CA-B3081493A8BF}"/>
              </a:ext>
            </a:extLst>
          </p:cNvPr>
          <p:cNvGrpSpPr/>
          <p:nvPr/>
        </p:nvGrpSpPr>
        <p:grpSpPr>
          <a:xfrm>
            <a:off x="5727719" y="3999679"/>
            <a:ext cx="6080644" cy="1106905"/>
            <a:chOff x="5727719" y="3999679"/>
            <a:chExt cx="6080644" cy="1106905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7E717C0-939D-7444-AE81-46B79421CA66}"/>
                </a:ext>
              </a:extLst>
            </p:cNvPr>
            <p:cNvSpPr/>
            <p:nvPr/>
          </p:nvSpPr>
          <p:spPr>
            <a:xfrm>
              <a:off x="5727719" y="3999679"/>
              <a:ext cx="5723448" cy="1106905"/>
            </a:xfrm>
            <a:prstGeom prst="rect">
              <a:avLst/>
            </a:prstGeom>
            <a:solidFill>
              <a:srgbClr val="06AB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6067AF5-6E39-0848-A003-E8CF532F2FC1}"/>
                </a:ext>
              </a:extLst>
            </p:cNvPr>
            <p:cNvSpPr txBox="1"/>
            <p:nvPr/>
          </p:nvSpPr>
          <p:spPr>
            <a:xfrm>
              <a:off x="6084915" y="4131865"/>
              <a:ext cx="5723448" cy="769441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2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Approved prescribers monitor &amp; provide ongoing QOTP prescriptions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1D75EDC-D8F8-E343-9662-BF2424DA8E24}"/>
              </a:ext>
            </a:extLst>
          </p:cNvPr>
          <p:cNvGrpSpPr/>
          <p:nvPr/>
        </p:nvGrpSpPr>
        <p:grpSpPr>
          <a:xfrm>
            <a:off x="5727719" y="5173409"/>
            <a:ext cx="5723448" cy="1106905"/>
            <a:chOff x="5727719" y="5173409"/>
            <a:chExt cx="5723448" cy="1106905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DA4379C4-2509-9540-921A-57327FD067F3}"/>
                </a:ext>
              </a:extLst>
            </p:cNvPr>
            <p:cNvSpPr/>
            <p:nvPr/>
          </p:nvSpPr>
          <p:spPr>
            <a:xfrm>
              <a:off x="5727719" y="5173409"/>
              <a:ext cx="5723448" cy="1106905"/>
            </a:xfrm>
            <a:prstGeom prst="rect">
              <a:avLst/>
            </a:prstGeom>
            <a:solidFill>
              <a:srgbClr val="0255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025FEBF-E40F-1F41-94AD-BCBB46A221CB}"/>
                </a:ext>
              </a:extLst>
            </p:cNvPr>
            <p:cNvSpPr txBox="1"/>
            <p:nvPr/>
          </p:nvSpPr>
          <p:spPr>
            <a:xfrm>
              <a:off x="6094475" y="5353779"/>
              <a:ext cx="4639945" cy="769441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2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Fully supported by Alcohol and Drug Service</a:t>
              </a:r>
            </a:p>
          </p:txBody>
        </p:sp>
      </p:grpSp>
      <p:pic>
        <p:nvPicPr>
          <p:cNvPr id="11" name="Audio 10">
            <a:hlinkClick r:id="" action="ppaction://media"/>
            <a:extLst>
              <a:ext uri="{FF2B5EF4-FFF2-40B4-BE49-F238E27FC236}">
                <a16:creationId xmlns:a16="http://schemas.microsoft.com/office/drawing/2014/main" id="{81167DD7-049A-4B8F-95E9-8A409C539BA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50183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946"/>
    </mc:Choice>
    <mc:Fallback xmlns="">
      <p:transition spd="slow" advTm="699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7">
            <a:extLst>
              <a:ext uri="{FF2B5EF4-FFF2-40B4-BE49-F238E27FC236}">
                <a16:creationId xmlns:a16="http://schemas.microsoft.com/office/drawing/2014/main" id="{56B6C65A-51D3-D840-955E-71EDE2BE40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" name="Picture 40" descr="A close up of a logo&#10;&#10;Description automatically generated">
            <a:extLst>
              <a:ext uri="{FF2B5EF4-FFF2-40B4-BE49-F238E27FC236}">
                <a16:creationId xmlns:a16="http://schemas.microsoft.com/office/drawing/2014/main" id="{42D4EDDF-D76A-A84A-B9FC-03C2BA04017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26" b="32882"/>
          <a:stretch/>
        </p:blipFill>
        <p:spPr>
          <a:xfrm>
            <a:off x="3460750" y="2033678"/>
            <a:ext cx="5270500" cy="2297531"/>
          </a:xfrm>
          <a:prstGeom prst="rect">
            <a:avLst/>
          </a:prstGeom>
        </p:spPr>
      </p:pic>
      <p:sp>
        <p:nvSpPr>
          <p:cNvPr id="42" name="Freeform: Shape 9">
            <a:extLst>
              <a:ext uri="{FF2B5EF4-FFF2-40B4-BE49-F238E27FC236}">
                <a16:creationId xmlns:a16="http://schemas.microsoft.com/office/drawing/2014/main" id="{67C81EF2-247E-774E-9D14-34004C68B7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11">
            <a:extLst>
              <a:ext uri="{FF2B5EF4-FFF2-40B4-BE49-F238E27FC236}">
                <a16:creationId xmlns:a16="http://schemas.microsoft.com/office/drawing/2014/main" id="{B2B83A12-4D80-E642-BBB8-040DBB2A8C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13">
            <a:extLst>
              <a:ext uri="{FF2B5EF4-FFF2-40B4-BE49-F238E27FC236}">
                <a16:creationId xmlns:a16="http://schemas.microsoft.com/office/drawing/2014/main" id="{102B1EC4-964E-CB43-9282-48CB8D37B0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: Shape 15">
            <a:extLst>
              <a:ext uri="{FF2B5EF4-FFF2-40B4-BE49-F238E27FC236}">
                <a16:creationId xmlns:a16="http://schemas.microsoft.com/office/drawing/2014/main" id="{37D9DF4C-1D72-9747-8B4C-CF148A98DB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6" name="Isosceles Triangle 17">
            <a:extLst>
              <a:ext uri="{FF2B5EF4-FFF2-40B4-BE49-F238E27FC236}">
                <a16:creationId xmlns:a16="http://schemas.microsoft.com/office/drawing/2014/main" id="{8DC78F9D-DBDE-494F-8833-9070D28B14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Isosceles Triangle 19">
            <a:extLst>
              <a:ext uri="{FF2B5EF4-FFF2-40B4-BE49-F238E27FC236}">
                <a16:creationId xmlns:a16="http://schemas.microsoft.com/office/drawing/2014/main" id="{B64CF619-C573-3B40-B449-459AD754B9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C289201-9637-7444-A77A-B0614116ECE2}"/>
              </a:ext>
            </a:extLst>
          </p:cNvPr>
          <p:cNvSpPr txBox="1"/>
          <p:nvPr/>
        </p:nvSpPr>
        <p:spPr>
          <a:xfrm>
            <a:off x="304800" y="6052524"/>
            <a:ext cx="11521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“the client in an individualized, normalized, treatment framework, with a simultaneous increase in access to other health services, rather than in the role of a recipient of a ‘social service’”   </a:t>
            </a: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Hotham, E., Roche, A., Skinner, N. and </a:t>
            </a:r>
            <a:r>
              <a:rPr lang="en-GB" sz="1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Dollman</a:t>
            </a: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B., 2005. The general practitioner pharmacotherapy prescribing workforce: examining sustainability from a systems perspective. </a:t>
            </a:r>
            <a:r>
              <a:rPr lang="en-GB" sz="1200" i="1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Drug and Alcohol Review</a:t>
            </a: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24(5), pp.393-400.</a:t>
            </a:r>
            <a:endParaRPr lang="en-GB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901B528-69EF-CF4E-BFC5-5D99AC3EC283}"/>
              </a:ext>
            </a:extLst>
          </p:cNvPr>
          <p:cNvSpPr txBox="1"/>
          <p:nvPr/>
        </p:nvSpPr>
        <p:spPr>
          <a:xfrm>
            <a:off x="4598662" y="656548"/>
            <a:ext cx="26368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Patient and Prescriber satisfaction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75CE58F-E93B-3144-98C1-0AE8D79715C3}"/>
              </a:ext>
            </a:extLst>
          </p:cNvPr>
          <p:cNvSpPr txBox="1"/>
          <p:nvPr/>
        </p:nvSpPr>
        <p:spPr>
          <a:xfrm>
            <a:off x="8165554" y="1516160"/>
            <a:ext cx="24029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Improved preventative health care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809CED5-FF57-DC43-B162-09748CE0AC22}"/>
              </a:ext>
            </a:extLst>
          </p:cNvPr>
          <p:cNvSpPr txBox="1"/>
          <p:nvPr/>
        </p:nvSpPr>
        <p:spPr>
          <a:xfrm>
            <a:off x="1974270" y="4349239"/>
            <a:ext cx="2065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Reduced barriers to care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686F2A4-F966-4549-80CA-96A166EE22C9}"/>
              </a:ext>
            </a:extLst>
          </p:cNvPr>
          <p:cNvSpPr txBox="1"/>
          <p:nvPr/>
        </p:nvSpPr>
        <p:spPr>
          <a:xfrm>
            <a:off x="4774099" y="4501155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Similar retention rates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BED63C2-CF4D-3D4C-BEB2-AE9E9710B50E}"/>
              </a:ext>
            </a:extLst>
          </p:cNvPr>
          <p:cNvSpPr txBox="1"/>
          <p:nvPr/>
        </p:nvSpPr>
        <p:spPr>
          <a:xfrm>
            <a:off x="6989752" y="4331209"/>
            <a:ext cx="34662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Improved health service relationships and referral pathways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B338064-E876-7C46-84F1-6DA25863AEE2}"/>
              </a:ext>
            </a:extLst>
          </p:cNvPr>
          <p:cNvSpPr txBox="1"/>
          <p:nvPr/>
        </p:nvSpPr>
        <p:spPr>
          <a:xfrm>
            <a:off x="1480728" y="1648436"/>
            <a:ext cx="31548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Increased confidence to manage patient alcohol and drug issues</a:t>
            </a: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C0CB0FE5-05FC-9341-8534-A97E7C3F7105}"/>
              </a:ext>
            </a:extLst>
          </p:cNvPr>
          <p:cNvCxnSpPr>
            <a:cxnSpLocks/>
          </p:cNvCxnSpPr>
          <p:nvPr/>
        </p:nvCxnSpPr>
        <p:spPr>
          <a:xfrm flipH="1" flipV="1">
            <a:off x="5917099" y="1323538"/>
            <a:ext cx="3464" cy="15402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ED4D70C9-B5B0-DF41-93AB-82276BC13ACF}"/>
              </a:ext>
            </a:extLst>
          </p:cNvPr>
          <p:cNvCxnSpPr>
            <a:cxnSpLocks/>
          </p:cNvCxnSpPr>
          <p:nvPr/>
        </p:nvCxnSpPr>
        <p:spPr>
          <a:xfrm flipV="1">
            <a:off x="8173076" y="2321581"/>
            <a:ext cx="296597" cy="2528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C5B0A05F-11C5-6047-91CA-1F6CA8D17DFF}"/>
              </a:ext>
            </a:extLst>
          </p:cNvPr>
          <p:cNvCxnSpPr>
            <a:cxnSpLocks/>
          </p:cNvCxnSpPr>
          <p:nvPr/>
        </p:nvCxnSpPr>
        <p:spPr>
          <a:xfrm flipH="1" flipV="1">
            <a:off x="3943002" y="2476759"/>
            <a:ext cx="249381" cy="2040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F91B5CE4-F72C-6F47-810D-D53D24326257}"/>
              </a:ext>
            </a:extLst>
          </p:cNvPr>
          <p:cNvCxnSpPr>
            <a:cxnSpLocks/>
          </p:cNvCxnSpPr>
          <p:nvPr/>
        </p:nvCxnSpPr>
        <p:spPr>
          <a:xfrm>
            <a:off x="5917099" y="4146872"/>
            <a:ext cx="0" cy="3024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EF43E015-4D9A-E84A-93D3-275555076608}"/>
              </a:ext>
            </a:extLst>
          </p:cNvPr>
          <p:cNvCxnSpPr>
            <a:cxnSpLocks/>
          </p:cNvCxnSpPr>
          <p:nvPr/>
        </p:nvCxnSpPr>
        <p:spPr>
          <a:xfrm flipH="1">
            <a:off x="3956856" y="4097092"/>
            <a:ext cx="235527" cy="2521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DBF3AAA3-5F33-5943-9A2D-0B8E11A50563}"/>
              </a:ext>
            </a:extLst>
          </p:cNvPr>
          <p:cNvCxnSpPr>
            <a:cxnSpLocks/>
          </p:cNvCxnSpPr>
          <p:nvPr/>
        </p:nvCxnSpPr>
        <p:spPr>
          <a:xfrm>
            <a:off x="7996760" y="4091072"/>
            <a:ext cx="192602" cy="2521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0854FAE2-036D-42C0-A0CC-6FFA1B7F4EA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092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358"/>
    </mc:Choice>
    <mc:Fallback xmlns="">
      <p:transition spd="slow" advTm="893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20D5D19D-0789-4518-B5DC-D47ADF69D2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15431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391886"/>
            <a:ext cx="6009366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173E12D-05B3-42A6-A96A-D952A9F4F49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5979" t="9147" r="65605" b="6821"/>
          <a:stretch/>
        </p:blipFill>
        <p:spPr>
          <a:xfrm>
            <a:off x="7143866" y="1302455"/>
            <a:ext cx="3480230" cy="448631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52C8C4D-9BFC-420A-9FCF-3FBE90561DE0}"/>
              </a:ext>
            </a:extLst>
          </p:cNvPr>
          <p:cNvSpPr txBox="1"/>
          <p:nvPr/>
        </p:nvSpPr>
        <p:spPr>
          <a:xfrm>
            <a:off x="998696" y="3229437"/>
            <a:ext cx="3563553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dirty="0">
                <a:ea typeface="+mn-lt"/>
                <a:cs typeface="+mn-lt"/>
                <a:hlinkClick r:id="rId7"/>
              </a:rPr>
              <a:t>https://qheps.health.qld.gov.au/metronorth/mental_health/ads-procedures-guidelines</a:t>
            </a:r>
            <a:r>
              <a:rPr lang="en-GB" sz="1400" dirty="0">
                <a:ea typeface="+mn-lt"/>
                <a:cs typeface="+mn-lt"/>
              </a:rPr>
              <a:t> </a:t>
            </a:r>
            <a:endParaRPr lang="en-US" dirty="0"/>
          </a:p>
        </p:txBody>
      </p:sp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690C2952-51BD-4F19-9628-3BBF5872D78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4B89B7A-A622-A04E-AFC1-DD957133452A}"/>
              </a:ext>
            </a:extLst>
          </p:cNvPr>
          <p:cNvSpPr/>
          <p:nvPr/>
        </p:nvSpPr>
        <p:spPr>
          <a:xfrm>
            <a:off x="-216131" y="-35553"/>
            <a:ext cx="12602095" cy="1030778"/>
          </a:xfrm>
          <a:prstGeom prst="rect">
            <a:avLst/>
          </a:prstGeom>
          <a:solidFill>
            <a:srgbClr val="4A4C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C97293-22B7-0C46-A547-6D4E5FF61611}"/>
              </a:ext>
            </a:extLst>
          </p:cNvPr>
          <p:cNvSpPr txBox="1"/>
          <p:nvPr/>
        </p:nvSpPr>
        <p:spPr>
          <a:xfrm>
            <a:off x="0" y="235296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PROCEDURE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433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12217">
        <p159:morph option="byObject"/>
      </p:transition>
    </mc:Choice>
    <mc:Fallback xmlns="">
      <p:transition spd="slow" advTm="1221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E5926DAA-C5EF-47C9-B1CF-216BDB815D7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84205806"/>
              </p:ext>
            </p:extLst>
          </p:nvPr>
        </p:nvGraphicFramePr>
        <p:xfrm>
          <a:off x="3481551" y="86544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DBFA8BC4-6EF3-4376-AFF5-E56FD894B2AB}"/>
              </a:ext>
            </a:extLst>
          </p:cNvPr>
          <p:cNvSpPr txBox="1"/>
          <p:nvPr/>
        </p:nvSpPr>
        <p:spPr>
          <a:xfrm>
            <a:off x="5232399" y="2712635"/>
            <a:ext cx="59488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Apply to the HARU for prescriber authority </a:t>
            </a:r>
            <a:endParaRPr lang="en-GB" sz="2400" dirty="0">
              <a:solidFill>
                <a:schemeClr val="bg1"/>
              </a:solidFill>
            </a:endParaRPr>
          </a:p>
        </p:txBody>
      </p:sp>
      <p:pic>
        <p:nvPicPr>
          <p:cNvPr id="10" name="Graphic 9" descr="Stethoscope">
            <a:extLst>
              <a:ext uri="{FF2B5EF4-FFF2-40B4-BE49-F238E27FC236}">
                <a16:creationId xmlns:a16="http://schemas.microsoft.com/office/drawing/2014/main" id="{23948C53-B66C-4FAE-BE7E-82AE61B3201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715406" y="1248559"/>
            <a:ext cx="914400" cy="914400"/>
          </a:xfrm>
          <a:prstGeom prst="rect">
            <a:avLst/>
          </a:prstGeom>
        </p:spPr>
      </p:pic>
      <p:pic>
        <p:nvPicPr>
          <p:cNvPr id="12" name="Graphic 11" descr="Scribble">
            <a:extLst>
              <a:ext uri="{FF2B5EF4-FFF2-40B4-BE49-F238E27FC236}">
                <a16:creationId xmlns:a16="http://schemas.microsoft.com/office/drawing/2014/main" id="{7F08DE02-2FB7-4691-9B2C-341F9E9FE94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083267" y="2486268"/>
            <a:ext cx="914400" cy="914400"/>
          </a:xfrm>
          <a:prstGeom prst="rect">
            <a:avLst/>
          </a:prstGeom>
        </p:spPr>
      </p:pic>
      <p:pic>
        <p:nvPicPr>
          <p:cNvPr id="14" name="Graphic 13" descr="Checklist">
            <a:extLst>
              <a:ext uri="{FF2B5EF4-FFF2-40B4-BE49-F238E27FC236}">
                <a16:creationId xmlns:a16="http://schemas.microsoft.com/office/drawing/2014/main" id="{CF66CF8D-2C08-42BF-9AEE-A0DC6B2D504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078013" y="3747682"/>
            <a:ext cx="914400" cy="914400"/>
          </a:xfrm>
          <a:prstGeom prst="rect">
            <a:avLst/>
          </a:prstGeom>
        </p:spPr>
      </p:pic>
      <p:pic>
        <p:nvPicPr>
          <p:cNvPr id="18" name="Graphic 17" descr="Chat">
            <a:extLst>
              <a:ext uri="{FF2B5EF4-FFF2-40B4-BE49-F238E27FC236}">
                <a16:creationId xmlns:a16="http://schemas.microsoft.com/office/drawing/2014/main" id="{0DB916A8-6040-4236-8D37-C9687FBEC38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620813" y="5015897"/>
            <a:ext cx="914400" cy="9144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AFD3A95-8360-478F-89AA-53E1D1BEE879}"/>
              </a:ext>
            </a:extLst>
          </p:cNvPr>
          <p:cNvPicPr>
            <a:picLocks noChangeAspect="1"/>
          </p:cNvPicPr>
          <p:nvPr/>
        </p:nvPicPr>
        <p:blipFill rotWithShape="1">
          <a:blip r:embed="rId18"/>
          <a:srcRect l="13269" t="3103" r="22908" b="25679"/>
          <a:stretch/>
        </p:blipFill>
        <p:spPr>
          <a:xfrm>
            <a:off x="527270" y="972766"/>
            <a:ext cx="2827282" cy="5138999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EBBA0017-44B0-4352-85FA-D6EC4D8F468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6B51136-5AA7-084D-A6B1-D4A41D0C88C9}"/>
              </a:ext>
            </a:extLst>
          </p:cNvPr>
          <p:cNvSpPr/>
          <p:nvPr/>
        </p:nvSpPr>
        <p:spPr>
          <a:xfrm>
            <a:off x="-216131" y="-35553"/>
            <a:ext cx="12602095" cy="1030778"/>
          </a:xfrm>
          <a:prstGeom prst="rect">
            <a:avLst/>
          </a:prstGeom>
          <a:solidFill>
            <a:srgbClr val="4A4C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5684369-3C1E-0540-BE17-C681C2747CE9}"/>
              </a:ext>
            </a:extLst>
          </p:cNvPr>
          <p:cNvSpPr txBox="1"/>
          <p:nvPr/>
        </p:nvSpPr>
        <p:spPr>
          <a:xfrm>
            <a:off x="0" y="235296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ROLE OF THE PATIENT’S CASE MANAGER</a:t>
            </a:r>
          </a:p>
        </p:txBody>
      </p:sp>
    </p:spTree>
    <p:extLst>
      <p:ext uri="{BB962C8B-B14F-4D97-AF65-F5344CB8AC3E}">
        <p14:creationId xmlns:p14="http://schemas.microsoft.com/office/powerpoint/2010/main" val="4160540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379"/>
    </mc:Choice>
    <mc:Fallback xmlns="">
      <p:transition spd="slow" advTm="463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C62233A-AE96-42F0-83E8-7939C5E3C1B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292" t="6439" r="78104" b="6898"/>
          <a:stretch/>
        </p:blipFill>
        <p:spPr>
          <a:xfrm rot="21187414">
            <a:off x="449641" y="543092"/>
            <a:ext cx="4955971" cy="5868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4137AC4-8C93-442E-8848-5ED16E34160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4741" t="20219" r="64483" b="5673"/>
          <a:stretch/>
        </p:blipFill>
        <p:spPr>
          <a:xfrm rot="21331128">
            <a:off x="1071747" y="619171"/>
            <a:ext cx="5596436" cy="561965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83027D1-5F46-473E-BE89-22936E1102AE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6724" t="13483" r="67759" b="5979"/>
          <a:stretch/>
        </p:blipFill>
        <p:spPr>
          <a:xfrm rot="21434356">
            <a:off x="1711545" y="660741"/>
            <a:ext cx="4687611" cy="579768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1D7947D-E369-4F9B-8D9C-362082E53371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5862" t="9630" r="65431" b="9364"/>
          <a:stretch/>
        </p:blipFill>
        <p:spPr>
          <a:xfrm rot="261923">
            <a:off x="2143692" y="916998"/>
            <a:ext cx="4646618" cy="56642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AA7B9BB-A6E2-4F74-AA40-F6BF36D255E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2" b="5172"/>
          <a:stretch/>
        </p:blipFill>
        <p:spPr>
          <a:xfrm>
            <a:off x="2586259" y="839284"/>
            <a:ext cx="4551977" cy="579544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6B8AB03-2591-4136-9221-69DED70D5C30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5690" t="17157" r="65000" b="3836"/>
          <a:stretch/>
        </p:blipFill>
        <p:spPr>
          <a:xfrm rot="299028">
            <a:off x="4107950" y="915959"/>
            <a:ext cx="4955971" cy="570821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1F8C890-5772-41B0-9A31-2445AE934044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16121" t="9856" r="65690" b="11435"/>
          <a:stretch/>
        </p:blipFill>
        <p:spPr>
          <a:xfrm rot="586406">
            <a:off x="7004708" y="1122579"/>
            <a:ext cx="4668727" cy="568716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FBDE1BDE-CE17-4647-A27E-4E4DA59138FE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14828" t="11032" r="65111" b="4142"/>
          <a:stretch/>
        </p:blipFill>
        <p:spPr>
          <a:xfrm rot="1020133">
            <a:off x="5431302" y="1103202"/>
            <a:ext cx="4480873" cy="533372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A49251D-B4AB-4E0D-A8C5-3A6F455A65AD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16027" t="10114" r="65119" b="6592"/>
          <a:stretch/>
        </p:blipFill>
        <p:spPr>
          <a:xfrm rot="21316165">
            <a:off x="2624753" y="642311"/>
            <a:ext cx="4341819" cy="539991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2B91E50-F4E0-4226-950C-BA7137923FCA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16028" t="11645" r="66098" b="14861"/>
          <a:stretch/>
        </p:blipFill>
        <p:spPr>
          <a:xfrm rot="441689">
            <a:off x="6182137" y="712338"/>
            <a:ext cx="5246961" cy="607361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01B8D62-1DFC-4050-8568-5F2BEA3386CB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l="29396" t="11032" r="61723" b="27722"/>
          <a:stretch/>
        </p:blipFill>
        <p:spPr>
          <a:xfrm>
            <a:off x="4285293" y="979518"/>
            <a:ext cx="2897344" cy="5625331"/>
          </a:xfrm>
          <a:prstGeom prst="rect">
            <a:avLst/>
          </a:prstGeom>
        </p:spPr>
      </p:pic>
      <p:pic>
        <p:nvPicPr>
          <p:cNvPr id="16" name="Audio 15">
            <a:hlinkClick r:id="" action="ppaction://media"/>
            <a:extLst>
              <a:ext uri="{FF2B5EF4-FFF2-40B4-BE49-F238E27FC236}">
                <a16:creationId xmlns:a16="http://schemas.microsoft.com/office/drawing/2014/main" id="{589EEAA5-F200-4EA9-B3B9-70E03AF6922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488B0025-D9D0-014B-8D9F-5F32D147D5F0}"/>
              </a:ext>
            </a:extLst>
          </p:cNvPr>
          <p:cNvSpPr/>
          <p:nvPr/>
        </p:nvSpPr>
        <p:spPr>
          <a:xfrm>
            <a:off x="-216131" y="-35553"/>
            <a:ext cx="12602095" cy="1030778"/>
          </a:xfrm>
          <a:prstGeom prst="rect">
            <a:avLst/>
          </a:prstGeom>
          <a:solidFill>
            <a:srgbClr val="4A4C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97D67AC-7A3A-B148-8EC6-E853A8D4CDE9}"/>
              </a:ext>
            </a:extLst>
          </p:cNvPr>
          <p:cNvSpPr txBox="1"/>
          <p:nvPr/>
        </p:nvSpPr>
        <p:spPr>
          <a:xfrm>
            <a:off x="0" y="235296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CASE MANAGER SUITE OF DOCUMENTS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3969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2537"/>
    </mc:Choice>
    <mc:Fallback xmlns="">
      <p:transition spd="slow" advTm="1825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EB0F6E3-29AE-4095-8A5E-2CB0CA105985}"/>
              </a:ext>
            </a:extLst>
          </p:cNvPr>
          <p:cNvSpPr/>
          <p:nvPr/>
        </p:nvSpPr>
        <p:spPr>
          <a:xfrm>
            <a:off x="609600" y="1202735"/>
            <a:ext cx="5580993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0A378BE-80C7-469D-8071-94D3D8C00C81}"/>
              </a:ext>
            </a:extLst>
          </p:cNvPr>
          <p:cNvSpPr/>
          <p:nvPr/>
        </p:nvSpPr>
        <p:spPr>
          <a:xfrm>
            <a:off x="6237889" y="1202735"/>
            <a:ext cx="5486400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AA94EAA7-309D-4CEB-8431-B4D4063985D9}"/>
              </a:ext>
            </a:extLst>
          </p:cNvPr>
          <p:cNvCxnSpPr/>
          <p:nvPr/>
        </p:nvCxnSpPr>
        <p:spPr>
          <a:xfrm flipH="1">
            <a:off x="3857296" y="762451"/>
            <a:ext cx="409904" cy="3678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ADEC524-F0EB-4680-8DEA-4EF17CFD745E}"/>
              </a:ext>
            </a:extLst>
          </p:cNvPr>
          <p:cNvCxnSpPr/>
          <p:nvPr/>
        </p:nvCxnSpPr>
        <p:spPr>
          <a:xfrm>
            <a:off x="7972099" y="762451"/>
            <a:ext cx="493986" cy="3678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3EAA0AAF-893C-4BC7-8696-D5329D2B577E}"/>
              </a:ext>
            </a:extLst>
          </p:cNvPr>
          <p:cNvSpPr txBox="1"/>
          <p:nvPr/>
        </p:nvSpPr>
        <p:spPr>
          <a:xfrm>
            <a:off x="609600" y="1202735"/>
            <a:ext cx="5533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/>
              <a:t>Documents</a:t>
            </a:r>
            <a:endParaRPr lang="en-GB" sz="28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B9F933B-9473-429F-AC6A-A3EB8B082996}"/>
              </a:ext>
            </a:extLst>
          </p:cNvPr>
          <p:cNvSpPr txBox="1"/>
          <p:nvPr/>
        </p:nvSpPr>
        <p:spPr>
          <a:xfrm>
            <a:off x="6237889" y="1233512"/>
            <a:ext cx="5433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/>
              <a:t>Resources</a:t>
            </a:r>
            <a:endParaRPr lang="en-GB" sz="280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8461E2E-1ECF-4902-BC3B-0A3AE8D0C63D}"/>
              </a:ext>
            </a:extLst>
          </p:cNvPr>
          <p:cNvSpPr txBox="1"/>
          <p:nvPr/>
        </p:nvSpPr>
        <p:spPr>
          <a:xfrm>
            <a:off x="599090" y="2249214"/>
            <a:ext cx="5591503" cy="41620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0DDB1A5-0ACD-44ED-988E-4A49D5FD659B}"/>
              </a:ext>
            </a:extLst>
          </p:cNvPr>
          <p:cNvSpPr txBox="1"/>
          <p:nvPr/>
        </p:nvSpPr>
        <p:spPr>
          <a:xfrm>
            <a:off x="6285185" y="2249214"/>
            <a:ext cx="5439104" cy="41620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24C45E6-8022-4BE2-AB8B-2CE6E74C1FC9}"/>
              </a:ext>
            </a:extLst>
          </p:cNvPr>
          <p:cNvSpPr txBox="1"/>
          <p:nvPr/>
        </p:nvSpPr>
        <p:spPr>
          <a:xfrm>
            <a:off x="903890" y="2501462"/>
            <a:ext cx="492935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/>
              <a:t>Suggested QOTP Client Review Template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/>
              <a:t>AP report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/>
              <a:t>Referral to MNMH-ADS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/>
              <a:t>Pharmacy Introduction letter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/>
              <a:t>Document guide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F656DB6-85D5-4D5A-9FF5-9FFA72AAF683}"/>
              </a:ext>
            </a:extLst>
          </p:cNvPr>
          <p:cNvSpPr txBox="1"/>
          <p:nvPr/>
        </p:nvSpPr>
        <p:spPr>
          <a:xfrm>
            <a:off x="6437587" y="2501462"/>
            <a:ext cx="500817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/>
              <a:t>AP </a:t>
            </a:r>
            <a:r>
              <a:rPr lang="en-US" sz="3200" err="1"/>
              <a:t>Responsiblilities</a:t>
            </a:r>
            <a:endParaRPr lang="en-US" sz="32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/>
              <a:t>Clinically Significant Drug Interactions</a:t>
            </a:r>
            <a:endParaRPr lang="en-GB" sz="32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/>
              <a:t>MATOD guidelines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/>
              <a:t>Medicare rebate information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/>
              <a:t>SCOT flyer</a:t>
            </a:r>
            <a:endParaRPr lang="en-US" sz="320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3DB56D12-7B07-4A3C-9305-550219DC3F3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6293" t="9523" r="65603" b="5061"/>
          <a:stretch/>
        </p:blipFill>
        <p:spPr>
          <a:xfrm>
            <a:off x="217008" y="864270"/>
            <a:ext cx="4279782" cy="568453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F6B81BB-F029-41A6-BFFF-6BEC7C42B75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638" t="17243" r="80604" b="13023"/>
          <a:stretch/>
        </p:blipFill>
        <p:spPr>
          <a:xfrm>
            <a:off x="491954" y="952652"/>
            <a:ext cx="3678310" cy="56596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89A693C-730A-47A3-8DD4-1A861076824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6465" t="10267" r="66552" b="5367"/>
          <a:stretch/>
        </p:blipFill>
        <p:spPr>
          <a:xfrm>
            <a:off x="798549" y="1036980"/>
            <a:ext cx="4032101" cy="56388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5232441-0D52-45DB-91ED-45303B2D6D61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6138" t="10267" r="66382" b="5979"/>
          <a:stretch/>
        </p:blipFill>
        <p:spPr>
          <a:xfrm>
            <a:off x="1035184" y="1035523"/>
            <a:ext cx="4020351" cy="56388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4936460B-69A7-41BE-BC8A-656D54F018F1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15800" t="9523" r="65948" b="5673"/>
          <a:stretch/>
        </p:blipFill>
        <p:spPr>
          <a:xfrm>
            <a:off x="1320501" y="1031529"/>
            <a:ext cx="4310970" cy="563879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868C0978-A217-4A25-B351-1169973E965B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4914" t="8703" r="64537" b="4755"/>
          <a:stretch/>
        </p:blipFill>
        <p:spPr>
          <a:xfrm>
            <a:off x="6644584" y="652135"/>
            <a:ext cx="5140338" cy="6094345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3FEEE943-7163-4807-BED3-387FE6342A4E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16465" t="12183" r="66638" b="5061"/>
          <a:stretch/>
        </p:blipFill>
        <p:spPr>
          <a:xfrm>
            <a:off x="6829048" y="436471"/>
            <a:ext cx="4479193" cy="6175876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0A8D86B3-5FA5-46BA-94D7-1460EF10C0FC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14914" t="8047" r="64537" b="4447"/>
          <a:stretch/>
        </p:blipFill>
        <p:spPr>
          <a:xfrm>
            <a:off x="7030450" y="338691"/>
            <a:ext cx="5083798" cy="6094345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572E2961-ABB7-4205-9AB9-67F068B3D875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16207" t="13208" r="66724" b="4961"/>
          <a:stretch/>
        </p:blipFill>
        <p:spPr>
          <a:xfrm>
            <a:off x="7391456" y="425280"/>
            <a:ext cx="4515696" cy="609434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C12675C-B1B7-4AF4-A70C-4F9376E8F106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65215" t="8626" r="14914" b="17473"/>
          <a:stretch/>
        </p:blipFill>
        <p:spPr>
          <a:xfrm>
            <a:off x="6191853" y="566986"/>
            <a:ext cx="5380599" cy="5633083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A1BD155C-94AC-479E-BBDD-AD3B32965806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l="16638" t="10435" r="66638" b="5673"/>
          <a:stretch/>
        </p:blipFill>
        <p:spPr>
          <a:xfrm>
            <a:off x="4545374" y="683583"/>
            <a:ext cx="4313065" cy="6088644"/>
          </a:xfrm>
          <a:prstGeom prst="rect">
            <a:avLst/>
          </a:prstGeom>
        </p:spPr>
      </p:pic>
      <p:pic>
        <p:nvPicPr>
          <p:cNvPr id="19" name="Audio 18">
            <a:hlinkClick r:id="" action="ppaction://media"/>
            <a:extLst>
              <a:ext uri="{FF2B5EF4-FFF2-40B4-BE49-F238E27FC236}">
                <a16:creationId xmlns:a16="http://schemas.microsoft.com/office/drawing/2014/main" id="{5CA63BEC-A052-4629-89E5-434A54E30CEE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AB29123A-0BA0-0842-A914-7125A0A1B53E}"/>
              </a:ext>
            </a:extLst>
          </p:cNvPr>
          <p:cNvSpPr/>
          <p:nvPr/>
        </p:nvSpPr>
        <p:spPr>
          <a:xfrm>
            <a:off x="-216131" y="-35553"/>
            <a:ext cx="12602095" cy="1030778"/>
          </a:xfrm>
          <a:prstGeom prst="rect">
            <a:avLst/>
          </a:prstGeom>
          <a:solidFill>
            <a:srgbClr val="4A4C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AF8399-B55B-764F-9021-C042DB427AC5}"/>
              </a:ext>
            </a:extLst>
          </p:cNvPr>
          <p:cNvSpPr txBox="1"/>
          <p:nvPr/>
        </p:nvSpPr>
        <p:spPr>
          <a:xfrm>
            <a:off x="0" y="235296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APPROVED PRESCRIBER PACK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0048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378"/>
    </mc:Choice>
    <mc:Fallback xmlns="">
      <p:transition spd="slow" advTm="2003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9|20.3|11.1|10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9|19.4|17.1|21.1|25.8|22.9|14|12.9|21.1|4.4|6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4.6|19.4|8|12.4|18.4|26.3|23.8|12.5|8.4|4|10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1|38.2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097C56F2F20741A1E133F6088FAFFE" ma:contentTypeVersion="13" ma:contentTypeDescription="Create a new document." ma:contentTypeScope="" ma:versionID="d032c670beb6da8a3245c448c232b716">
  <xsd:schema xmlns:xsd="http://www.w3.org/2001/XMLSchema" xmlns:xs="http://www.w3.org/2001/XMLSchema" xmlns:p="http://schemas.microsoft.com/office/2006/metadata/properties" xmlns:ns2="3bf45668-66e0-44f2-96cc-57248bad8d20" xmlns:ns3="c72475e8-7f22-4a11-8d7e-4cf8c4fe4b7b" targetNamespace="http://schemas.microsoft.com/office/2006/metadata/properties" ma:root="true" ma:fieldsID="0fc112166335e66e4aa813defa98e2b0" ns2:_="" ns3:_="">
    <xsd:import namespace="3bf45668-66e0-44f2-96cc-57248bad8d20"/>
    <xsd:import namespace="c72475e8-7f22-4a11-8d7e-4cf8c4fe4b7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f45668-66e0-44f2-96cc-57248bad8d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72475e8-7f22-4a11-8d7e-4cf8c4fe4b7b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09C3CB0-A04E-4115-9000-3B2B021E22C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B49CB7F-676C-40C0-8F33-203A7F99DDCC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1cd0be4e-4c21-49a6-87ca-c5a590616869"/>
    <ds:schemaRef ds:uri="http://purl.org/dc/terms/"/>
    <ds:schemaRef ds:uri="http://schemas.openxmlformats.org/package/2006/metadata/core-properties"/>
    <ds:schemaRef ds:uri="89073ef7-78c8-44d1-ac9c-2193fb0e826f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7345496-6947-4EE8-86E2-002F344E36A2}"/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358</Words>
  <Application>Microsoft Office PowerPoint</Application>
  <PresentationFormat>Widescreen</PresentationFormat>
  <Paragraphs>63</Paragraphs>
  <Slides>12</Slides>
  <Notes>12</Notes>
  <HiddenSlides>0</HiddenSlides>
  <MMClips>12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Tracey Veitch</dc:creator>
  <cp:lastModifiedBy>Tracey Veitch</cp:lastModifiedBy>
  <cp:revision>57</cp:revision>
  <dcterms:created xsi:type="dcterms:W3CDTF">2020-08-25T02:56:41Z</dcterms:created>
  <dcterms:modified xsi:type="dcterms:W3CDTF">2022-05-19T07:04:46Z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0x01010072097C56F2F20741A1E133F6088FAFFE</vt:lpwstr>
  </property>
</Properties>
</file>